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8"/>
  </p:notesMasterIdLst>
  <p:sldIdLst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E98BC-7CA9-42FD-BD50-B3FF273B51F1}" type="datetimeFigureOut">
              <a:rPr lang="fr-BE" smtClean="0"/>
              <a:t>25-02-19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AECF5-F0E5-46DA-A4C9-E2018E8AE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241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hangingPunct="0"/>
            <a:fld id="{1FF452F4-6318-A145-A06A-D18806542E61}" type="slidenum">
              <a:rPr lang="en-US" kern="0">
                <a:solidFill>
                  <a:srgbClr val="373C00"/>
                </a:solidFill>
                <a:cs typeface="Calibri"/>
                <a:sym typeface="Calibri"/>
              </a:rPr>
              <a:pPr hangingPunct="0"/>
              <a:t>1</a:t>
            </a:fld>
            <a:endParaRPr lang="en-US" kern="0" dirty="0">
              <a:solidFill>
                <a:srgbClr val="373C00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518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4379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189">
              <a:defRPr/>
            </a:pPr>
            <a:fld id="{1FF452F4-6318-A145-A06A-D18806542E61}" type="slidenum">
              <a:rPr lang="en-US" sz="1200">
                <a:solidFill>
                  <a:prstClr val="black"/>
                </a:solidFill>
                <a:latin typeface="Gill Sans MT" panose="020B0502020104020203" pitchFamily="34" charset="0"/>
                <a:cs typeface="Calibri"/>
                <a:sym typeface="Calibri"/>
              </a:rPr>
              <a:pPr algn="r" defTabSz="457189">
                <a:defRPr/>
              </a:pPr>
              <a:t>5</a:t>
            </a:fld>
            <a:endParaRPr lang="en-US" sz="1200" dirty="0">
              <a:solidFill>
                <a:prstClr val="black"/>
              </a:solidFill>
              <a:latin typeface="Gill Sans MT" panose="020B0502020104020203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53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ai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9370"/>
            <a:ext cx="12192000" cy="88863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18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6" y="6286693"/>
            <a:ext cx="1192132" cy="4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6" descr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708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56689" y="2417378"/>
            <a:ext cx="7221156" cy="2638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SzTx/>
              <a:buFontTx/>
              <a:buNone/>
              <a:defRPr sz="5000" b="1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1pPr>
            <a:lvl2pPr marL="0" indent="457200" algn="r">
              <a:buSzTx/>
              <a:buFontTx/>
              <a:buNone/>
              <a:defRPr sz="5000" b="1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2pPr>
            <a:lvl3pPr marL="0" indent="914400" algn="r">
              <a:buSzTx/>
              <a:buFontTx/>
              <a:buNone/>
              <a:defRPr sz="5000" b="1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3pPr>
            <a:lvl4pPr marL="0" indent="1371600" algn="r">
              <a:buSzTx/>
              <a:buFontTx/>
              <a:buNone/>
              <a:defRPr sz="5000" b="1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4pPr>
            <a:lvl5pPr marL="0" indent="1828800" algn="r">
              <a:buSzTx/>
              <a:buFontTx/>
              <a:buNone/>
              <a:defRPr sz="5000" b="1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 Placeholder 5"/>
          <p:cNvSpPr txBox="1"/>
          <p:nvPr/>
        </p:nvSpPr>
        <p:spPr>
          <a:xfrm>
            <a:off x="11477844" y="6450476"/>
            <a:ext cx="469045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 hangingPunct="0">
              <a:defRPr sz="1200">
                <a:solidFill>
                  <a:srgbClr val="373D42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rgbClr val="373D42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22" name="Straight Connector 12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373D42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432675" y="6453968"/>
            <a:ext cx="3925888" cy="262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r">
              <a:buSzTx/>
              <a:buFontTx/>
              <a:buNone/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6370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0" descr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9370"/>
            <a:ext cx="12192000" cy="88863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4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145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6" y="6286693"/>
            <a:ext cx="1192132" cy="4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icture 15" descr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2" y="0"/>
            <a:ext cx="1219708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ctangle 8"/>
          <p:cNvSpPr/>
          <p:nvPr/>
        </p:nvSpPr>
        <p:spPr>
          <a:xfrm>
            <a:off x="3762373" y="0"/>
            <a:ext cx="8429626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148" name="Slide Number Placeholder 5"/>
          <p:cNvSpPr txBox="1"/>
          <p:nvPr/>
        </p:nvSpPr>
        <p:spPr>
          <a:xfrm>
            <a:off x="11064082" y="6450476"/>
            <a:ext cx="882806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 hangingPunct="0">
              <a:defRPr sz="1200">
                <a:solidFill>
                  <a:srgbClr val="373D42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rgbClr val="373D42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49" name="Straight Connector 13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373D42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sp>
        <p:nvSpPr>
          <p:cNvPr id="1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432060" y="6453970"/>
            <a:ext cx="3925889" cy="2622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SzTx/>
              <a:buFontTx/>
              <a:buNone/>
              <a:defRPr sz="1000">
                <a:solidFill>
                  <a:srgbClr val="373D42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457200" algn="r">
              <a:buSzTx/>
              <a:buFontTx/>
              <a:buNone/>
              <a:defRPr sz="1000">
                <a:solidFill>
                  <a:srgbClr val="373D42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914400" algn="r">
              <a:buSzTx/>
              <a:buFontTx/>
              <a:buNone/>
              <a:defRPr sz="1000">
                <a:solidFill>
                  <a:srgbClr val="373D42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1371600" algn="r">
              <a:buSzTx/>
              <a:buFontTx/>
              <a:buNone/>
              <a:defRPr sz="1000">
                <a:solidFill>
                  <a:srgbClr val="373D42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1828800" algn="r">
              <a:buSzTx/>
              <a:buFontTx/>
              <a:buNone/>
              <a:defRPr sz="1000">
                <a:solidFill>
                  <a:srgbClr val="373D42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53711958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0" descr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9370"/>
            <a:ext cx="12192000" cy="88863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9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160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6" y="6286693"/>
            <a:ext cx="1192132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lide Number Placeholder 5"/>
          <p:cNvSpPr txBox="1"/>
          <p:nvPr/>
        </p:nvSpPr>
        <p:spPr>
          <a:xfrm>
            <a:off x="11064082" y="6450476"/>
            <a:ext cx="882806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 hangingPunct="0">
              <a:defRPr sz="1200">
                <a:solidFill>
                  <a:srgbClr val="373D42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rgbClr val="373D42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62" name="Straight Connector 13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373D42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432060" y="6453970"/>
            <a:ext cx="3925889" cy="2622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SzTx/>
              <a:buFontTx/>
              <a:buNone/>
              <a:defRPr sz="1000">
                <a:solidFill>
                  <a:srgbClr val="373D42"/>
                </a:solidFill>
              </a:defRPr>
            </a:lvl1pPr>
            <a:lvl2pPr marL="0" indent="457200" algn="r">
              <a:buSzTx/>
              <a:buFontTx/>
              <a:buNone/>
              <a:defRPr sz="1000">
                <a:solidFill>
                  <a:srgbClr val="373D42"/>
                </a:solidFill>
              </a:defRPr>
            </a:lvl2pPr>
            <a:lvl3pPr marL="0" indent="914400" algn="r">
              <a:buSzTx/>
              <a:buFontTx/>
              <a:buNone/>
              <a:defRPr sz="1000">
                <a:solidFill>
                  <a:srgbClr val="373D42"/>
                </a:solidFill>
              </a:defRPr>
            </a:lvl3pPr>
            <a:lvl4pPr marL="0" indent="1371600" algn="r">
              <a:buSzTx/>
              <a:buFontTx/>
              <a:buNone/>
              <a:defRPr sz="1000">
                <a:solidFill>
                  <a:srgbClr val="373D42"/>
                </a:solidFill>
              </a:defRPr>
            </a:lvl4pPr>
            <a:lvl5pPr marL="0" indent="1828800" algn="r">
              <a:buSzTx/>
              <a:buFontTx/>
              <a:buNone/>
              <a:defRPr sz="1000">
                <a:solidFill>
                  <a:srgbClr val="373D4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4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 Placeholder 5"/>
          <p:cNvSpPr txBox="1"/>
          <p:nvPr/>
        </p:nvSpPr>
        <p:spPr>
          <a:xfrm>
            <a:off x="11477844" y="6450476"/>
            <a:ext cx="469045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 hangingPunct="0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rgbClr val="FFFFFF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66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sp>
        <p:nvSpPr>
          <p:cNvPr id="16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38485" y="6453187"/>
            <a:ext cx="3319464" cy="2635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r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47401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0" descr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9370"/>
            <a:ext cx="12192000" cy="88863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177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6" y="6286693"/>
            <a:ext cx="1192132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lide Number Placeholder 5"/>
          <p:cNvSpPr txBox="1"/>
          <p:nvPr/>
        </p:nvSpPr>
        <p:spPr>
          <a:xfrm>
            <a:off x="11064082" y="6450476"/>
            <a:ext cx="882806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 hangingPunct="0">
              <a:defRPr sz="1200">
                <a:solidFill>
                  <a:srgbClr val="373D42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rgbClr val="373D42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79" name="Straight Connector 13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373D42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sp>
        <p:nvSpPr>
          <p:cNvPr id="1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432060" y="6453970"/>
            <a:ext cx="3925889" cy="2622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SzTx/>
              <a:buFontTx/>
              <a:buNone/>
              <a:defRPr sz="1000">
                <a:solidFill>
                  <a:srgbClr val="373D42"/>
                </a:solidFill>
              </a:defRPr>
            </a:lvl1pPr>
            <a:lvl2pPr marL="0" indent="457200" algn="r">
              <a:buSzTx/>
              <a:buFontTx/>
              <a:buNone/>
              <a:defRPr sz="1000">
                <a:solidFill>
                  <a:srgbClr val="373D42"/>
                </a:solidFill>
              </a:defRPr>
            </a:lvl2pPr>
            <a:lvl3pPr marL="0" indent="914400" algn="r">
              <a:buSzTx/>
              <a:buFontTx/>
              <a:buNone/>
              <a:defRPr sz="1000">
                <a:solidFill>
                  <a:srgbClr val="373D42"/>
                </a:solidFill>
              </a:defRPr>
            </a:lvl3pPr>
            <a:lvl4pPr marL="0" indent="1371600" algn="r">
              <a:buSzTx/>
              <a:buFontTx/>
              <a:buNone/>
              <a:defRPr sz="1000">
                <a:solidFill>
                  <a:srgbClr val="373D42"/>
                </a:solidFill>
              </a:defRPr>
            </a:lvl4pPr>
            <a:lvl5pPr marL="0" indent="1828800" algn="r">
              <a:buSzTx/>
              <a:buFontTx/>
              <a:buNone/>
              <a:defRPr sz="1000">
                <a:solidFill>
                  <a:srgbClr val="373D4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1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lide Number Placeholder 5"/>
          <p:cNvSpPr txBox="1"/>
          <p:nvPr/>
        </p:nvSpPr>
        <p:spPr>
          <a:xfrm>
            <a:off x="11477844" y="6450476"/>
            <a:ext cx="469045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 hangingPunct="0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rgbClr val="FFFFFF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83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sp>
        <p:nvSpPr>
          <p:cNvPr id="18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38485" y="6453187"/>
            <a:ext cx="3319464" cy="2635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r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85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5271246"/>
            <a:ext cx="7324567" cy="1586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cture 11" descr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90" y="5863273"/>
            <a:ext cx="2511214" cy="7800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475896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10" descr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9370"/>
            <a:ext cx="12192000" cy="88863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95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196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6" y="6286693"/>
            <a:ext cx="1192132" cy="4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67435" y="5271246"/>
            <a:ext cx="7324566" cy="1586754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traight Connector 13"/>
          <p:cNvSpPr/>
          <p:nvPr/>
        </p:nvSpPr>
        <p:spPr>
          <a:xfrm>
            <a:off x="6466860" y="6502693"/>
            <a:ext cx="1" cy="164806"/>
          </a:xfrm>
          <a:prstGeom prst="line">
            <a:avLst/>
          </a:prstGeom>
          <a:ln w="6350">
            <a:solidFill>
              <a:srgbClr val="373D42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sp>
        <p:nvSpPr>
          <p:cNvPr id="200" name="Straight Connector 8"/>
          <p:cNvSpPr/>
          <p:nvPr/>
        </p:nvSpPr>
        <p:spPr>
          <a:xfrm>
            <a:off x="6466860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201" name="Picture 14" descr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760" y="5863273"/>
            <a:ext cx="2511214" cy="78002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lide Number Placeholder 5"/>
          <p:cNvSpPr txBox="1"/>
          <p:nvPr/>
        </p:nvSpPr>
        <p:spPr>
          <a:xfrm>
            <a:off x="160452" y="6450476"/>
            <a:ext cx="469045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 hangingPunct="0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rgbClr val="FFFFFF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2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96310" y="6453187"/>
            <a:ext cx="3319463" cy="2635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Straight Connector 20"/>
          <p:cNvSpPr/>
          <p:nvPr/>
        </p:nvSpPr>
        <p:spPr>
          <a:xfrm>
            <a:off x="651013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63812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10" descr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9370"/>
            <a:ext cx="12192000" cy="88863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13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214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6" y="6286693"/>
            <a:ext cx="1192132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432060" y="6453970"/>
            <a:ext cx="3925889" cy="2622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SzTx/>
              <a:buFontTx/>
              <a:buNone/>
              <a:defRPr sz="1000">
                <a:solidFill>
                  <a:srgbClr val="373D42"/>
                </a:solidFill>
              </a:defRPr>
            </a:lvl1pPr>
            <a:lvl2pPr marL="0" indent="457200" algn="r">
              <a:buSzTx/>
              <a:buFontTx/>
              <a:buNone/>
              <a:defRPr sz="1000">
                <a:solidFill>
                  <a:srgbClr val="373D42"/>
                </a:solidFill>
              </a:defRPr>
            </a:lvl2pPr>
            <a:lvl3pPr marL="0" indent="914400" algn="r">
              <a:buSzTx/>
              <a:buFontTx/>
              <a:buNone/>
              <a:defRPr sz="1000">
                <a:solidFill>
                  <a:srgbClr val="373D42"/>
                </a:solidFill>
              </a:defRPr>
            </a:lvl3pPr>
            <a:lvl4pPr marL="0" indent="1371600" algn="r">
              <a:buSzTx/>
              <a:buFontTx/>
              <a:buNone/>
              <a:defRPr sz="1000">
                <a:solidFill>
                  <a:srgbClr val="373D42"/>
                </a:solidFill>
              </a:defRPr>
            </a:lvl4pPr>
            <a:lvl5pPr marL="0" indent="1828800" algn="r">
              <a:buSzTx/>
              <a:buFontTx/>
              <a:buNone/>
              <a:defRPr sz="1000">
                <a:solidFill>
                  <a:srgbClr val="373D4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6" name="Picture 5" descr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082" y="3116177"/>
            <a:ext cx="12197083" cy="3741822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lide Number Placeholder 5"/>
          <p:cNvSpPr txBox="1"/>
          <p:nvPr/>
        </p:nvSpPr>
        <p:spPr>
          <a:xfrm>
            <a:off x="11477844" y="6450476"/>
            <a:ext cx="469045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 hangingPunct="0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rgbClr val="FFFFFF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218" name="Straight Connector 19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sp>
        <p:nvSpPr>
          <p:cNvPr id="21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38485" y="6453187"/>
            <a:ext cx="3319464" cy="2635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r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24298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9370"/>
            <a:ext cx="12192000" cy="88863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28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229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6" y="6286693"/>
            <a:ext cx="1192132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Body Level One…"/>
          <p:cNvSpPr txBox="1">
            <a:spLocks noGrp="1"/>
          </p:cNvSpPr>
          <p:nvPr>
            <p:ph type="body" idx="1"/>
          </p:nvPr>
        </p:nvSpPr>
        <p:spPr>
          <a:xfrm>
            <a:off x="631371" y="653142"/>
            <a:ext cx="11038115" cy="520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32060" y="6453970"/>
            <a:ext cx="3925889" cy="262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r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87308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10" descr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9370"/>
            <a:ext cx="12192000" cy="88863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40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241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6" y="6286693"/>
            <a:ext cx="1192132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432060" y="6453970"/>
            <a:ext cx="3925889" cy="2622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457200" algn="r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914400" algn="r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1371600" algn="r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1828800" algn="r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1047097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10" descr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9370"/>
            <a:ext cx="12192000" cy="88863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51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252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6" y="6286693"/>
            <a:ext cx="1192132" cy="4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icture 10" descr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708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824248" y="2238703"/>
            <a:ext cx="6653598" cy="30517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SzTx/>
              <a:buFontTx/>
              <a:buNone/>
              <a:defRPr sz="5000" b="1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1pPr>
            <a:lvl2pPr marL="0" indent="457200" algn="r">
              <a:buSzTx/>
              <a:buFontTx/>
              <a:buNone/>
              <a:defRPr sz="5000" b="1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2pPr>
            <a:lvl3pPr marL="0" indent="914400" algn="r">
              <a:buSzTx/>
              <a:buFontTx/>
              <a:buNone/>
              <a:defRPr sz="5000" b="1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3pPr>
            <a:lvl4pPr marL="0" indent="1371600" algn="r">
              <a:buSzTx/>
              <a:buFontTx/>
              <a:buNone/>
              <a:defRPr sz="5000" b="1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4pPr>
            <a:lvl5pPr marL="0" indent="1828800" algn="r">
              <a:buSzTx/>
              <a:buFontTx/>
              <a:buNone/>
              <a:defRPr sz="5000" b="1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" name="Slide Number Placeholder 5"/>
          <p:cNvSpPr txBox="1"/>
          <p:nvPr/>
        </p:nvSpPr>
        <p:spPr>
          <a:xfrm>
            <a:off x="11477845" y="6450476"/>
            <a:ext cx="469043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 hangingPunct="0">
              <a:defRPr sz="1200">
                <a:solidFill>
                  <a:srgbClr val="373D42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rgbClr val="373D42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256" name="Straight Connector 12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373D42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32675" y="6453968"/>
            <a:ext cx="3925888" cy="262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r">
              <a:buSzTx/>
              <a:buFontTx/>
              <a:buNone/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80946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0" descr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9370"/>
            <a:ext cx="12192000" cy="88863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78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279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6" y="6286693"/>
            <a:ext cx="1192132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21764352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hangingPunct="0"/>
            <a:endParaRPr lang="en-US" kern="0" dirty="0">
              <a:solidFill>
                <a:srgbClr val="373C00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hangingPunct="0"/>
            <a:endParaRPr lang="en-US" kern="0" dirty="0">
              <a:solidFill>
                <a:srgbClr val="373C00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46780" y="6446597"/>
            <a:ext cx="400108" cy="276999"/>
          </a:xfrm>
        </p:spPr>
        <p:txBody>
          <a:bodyPr/>
          <a:lstStyle/>
          <a:p>
            <a:fld id="{F4ED9408-E361-4CB2-B3F9-12F2C5EE3E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2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" descr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9370"/>
            <a:ext cx="12192000" cy="88863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2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33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6" y="6286693"/>
            <a:ext cx="1192132" cy="4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10" descr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708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824248" y="2238703"/>
            <a:ext cx="6653598" cy="30517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SzTx/>
              <a:buFontTx/>
              <a:buNone/>
              <a:defRPr sz="5000" b="1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1pPr>
            <a:lvl2pPr marL="0" indent="457200" algn="r">
              <a:buSzTx/>
              <a:buFontTx/>
              <a:buNone/>
              <a:defRPr sz="5000" b="1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2pPr>
            <a:lvl3pPr marL="0" indent="914400" algn="r">
              <a:buSzTx/>
              <a:buFontTx/>
              <a:buNone/>
              <a:defRPr sz="5000" b="1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3pPr>
            <a:lvl4pPr marL="0" indent="1371600" algn="r">
              <a:buSzTx/>
              <a:buFontTx/>
              <a:buNone/>
              <a:defRPr sz="5000" b="1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4pPr>
            <a:lvl5pPr marL="0" indent="1828800" algn="r">
              <a:buSzTx/>
              <a:buFontTx/>
              <a:buNone/>
              <a:defRPr sz="5000" b="1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 Placeholder 5"/>
          <p:cNvSpPr txBox="1"/>
          <p:nvPr/>
        </p:nvSpPr>
        <p:spPr>
          <a:xfrm>
            <a:off x="11477845" y="6450476"/>
            <a:ext cx="469043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 hangingPunct="0">
              <a:defRPr sz="1200">
                <a:solidFill>
                  <a:srgbClr val="373D42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rgbClr val="373D42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37" name="Straight Connector 12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373D42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32675" y="6453968"/>
            <a:ext cx="3925888" cy="262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r">
              <a:buSzTx/>
              <a:buFontTx/>
              <a:buNone/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78565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line 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2"/>
          <p:cNvSpPr txBox="1">
            <a:spLocks/>
          </p:cNvSpPr>
          <p:nvPr userDrawn="1"/>
        </p:nvSpPr>
        <p:spPr>
          <a:xfrm>
            <a:off x="11582397" y="6558198"/>
            <a:ext cx="632179" cy="297689"/>
          </a:xfrm>
          <a:prstGeom prst="rect">
            <a:avLst/>
          </a:prstGeom>
        </p:spPr>
        <p:txBody>
          <a:bodyPr vert="horz" lIns="121917" tIns="0" rIns="121917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C11250-DC59-974D-AF6D-E15FCF49EBD8}" type="slidenum">
              <a:rPr lang="en-US" sz="1067" smtClean="0">
                <a:solidFill>
                  <a:srgbClr val="FFFFFF">
                    <a:lumMod val="50000"/>
                  </a:srgbClr>
                </a:solidFill>
                <a:latin typeface="Gill Sans MT" panose="020B0502020104020203" pitchFamily="34" charset="0"/>
                <a:cs typeface="Arial"/>
                <a:sym typeface="Calibri"/>
              </a:rPr>
              <a:pPr algn="ctr"/>
              <a:t>‹#›</a:t>
            </a:fld>
            <a:endParaRPr lang="en-US" sz="1067" dirty="0">
              <a:solidFill>
                <a:srgbClr val="FFFFFF">
                  <a:lumMod val="50000"/>
                </a:srgbClr>
              </a:solidFill>
              <a:latin typeface="Gill Sans MT" panose="020B0502020104020203" pitchFamily="34" charset="0"/>
              <a:cs typeface="Arial"/>
              <a:sym typeface="Calibri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9505" y="-61946"/>
            <a:ext cx="9560672" cy="67987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en-CA" sz="2933" b="1" i="0" kern="1200" cap="all" baseline="0" dirty="0" smtClean="0">
                <a:solidFill>
                  <a:srgbClr val="30C8FE"/>
                </a:solidFill>
                <a:latin typeface="Gill Sans MT" panose="020B0502020104020203" pitchFamily="34" charset="0"/>
                <a:ea typeface="+mn-ea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PAGE SUB TITLE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972" y="954058"/>
            <a:ext cx="9569139" cy="43447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3200" b="1" strike="noStrike" cap="all" baseline="0">
                <a:solidFill>
                  <a:schemeClr val="bg1"/>
                </a:solidFill>
                <a:latin typeface="Gill Sans MT" panose="020B0502020104020203" pitchFamily="34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52718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22417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709992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280422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531297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689010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779964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114761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011125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721120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0" descr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9370"/>
            <a:ext cx="12192000" cy="88863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7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48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6" y="6286693"/>
            <a:ext cx="1192132" cy="4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icture 17" descr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2" y="0"/>
            <a:ext cx="1219708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lide Number Placeholder 5"/>
          <p:cNvSpPr txBox="1"/>
          <p:nvPr/>
        </p:nvSpPr>
        <p:spPr>
          <a:xfrm>
            <a:off x="11357947" y="6450476"/>
            <a:ext cx="588941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 hangingPunct="0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rgbClr val="FFFFFF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51" name="Straight Connector 10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466897" y="2132476"/>
            <a:ext cx="7010949" cy="16002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SzTx/>
              <a:buFontTx/>
              <a:buNone/>
              <a:defRPr sz="4000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1pPr>
            <a:lvl2pPr marL="0" indent="457200" algn="r">
              <a:buSzTx/>
              <a:buFontTx/>
              <a:buNone/>
              <a:defRPr sz="4000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2pPr>
            <a:lvl3pPr marL="0" indent="914400" algn="r">
              <a:buSzTx/>
              <a:buFontTx/>
              <a:buNone/>
              <a:defRPr sz="4000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3pPr>
            <a:lvl4pPr marL="0" indent="1371600" algn="r">
              <a:buSzTx/>
              <a:buFontTx/>
              <a:buNone/>
              <a:defRPr sz="4000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4pPr>
            <a:lvl5pPr marL="0" indent="1828800" algn="r">
              <a:buSzTx/>
              <a:buFontTx/>
              <a:buNone/>
              <a:defRPr sz="4000">
                <a:solidFill>
                  <a:srgbClr val="FFFFFF"/>
                </a:solidFill>
                <a:latin typeface="Univia Pro"/>
                <a:ea typeface="Univia Pro"/>
                <a:cs typeface="Univia Pro"/>
                <a:sym typeface="Univia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66895" y="3899337"/>
            <a:ext cx="7004586" cy="16453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SzTx/>
              <a:buFontTx/>
              <a:buNone/>
              <a:defRPr sz="2400">
                <a:solidFill>
                  <a:srgbClr val="00ADE6"/>
                </a:solidFill>
                <a:latin typeface="Univia Pro"/>
                <a:ea typeface="Univia Pro"/>
                <a:cs typeface="Univia Pro"/>
                <a:sym typeface="Univia Pro"/>
              </a:defRPr>
            </a:pPr>
            <a:endParaRPr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432675" y="6453968"/>
            <a:ext cx="3925888" cy="262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r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96262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e du titre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2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69808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ve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0" descr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9370"/>
            <a:ext cx="12192000" cy="88863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3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64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6" y="6286693"/>
            <a:ext cx="1192132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624457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400">
                <a:solidFill>
                  <a:srgbClr val="00ADE6"/>
                </a:solidFill>
                <a:latin typeface="Univia Pro"/>
                <a:ea typeface="Univia Pro"/>
                <a:cs typeface="Univia Pro"/>
                <a:sym typeface="Univia Pro"/>
              </a:defRPr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624457" cy="4060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333D42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>
              <a:defRPr>
                <a:solidFill>
                  <a:srgbClr val="333D42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>
              <a:defRPr>
                <a:solidFill>
                  <a:srgbClr val="333D42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>
              <a:defRPr>
                <a:solidFill>
                  <a:srgbClr val="333D42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>
              <a:defRPr>
                <a:solidFill>
                  <a:srgbClr val="333D42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94047" y="6453970"/>
            <a:ext cx="3263901" cy="262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r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1587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Leve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0" descr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9370"/>
            <a:ext cx="12192000" cy="88863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6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77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6" y="6286693"/>
            <a:ext cx="1192132" cy="4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1" descr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708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624457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400">
                <a:solidFill>
                  <a:srgbClr val="00ADE6"/>
                </a:solidFill>
                <a:latin typeface="Univia Pro"/>
                <a:ea typeface="Univia Pro"/>
                <a:cs typeface="Univia Pro"/>
                <a:sym typeface="Univia Pro"/>
              </a:defRPr>
            </a:lvl1pPr>
          </a:lstStyle>
          <a:p>
            <a:r>
              <a:t>Title Text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624457" cy="4060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 Placeholder 5"/>
          <p:cNvSpPr txBox="1"/>
          <p:nvPr/>
        </p:nvSpPr>
        <p:spPr>
          <a:xfrm>
            <a:off x="11064082" y="6450476"/>
            <a:ext cx="882806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 hangingPunct="0">
              <a:defRPr sz="1200">
                <a:solidFill>
                  <a:srgbClr val="373D42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rgbClr val="373D42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82" name="Straight Connector 6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373D42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83" name="Picture 11" descr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0" y="6262211"/>
            <a:ext cx="1170488" cy="432499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44772" y="6453187"/>
            <a:ext cx="3813176" cy="2635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r">
              <a:buSzTx/>
              <a:buFontTx/>
              <a:buNone/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193503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0" descr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9370"/>
            <a:ext cx="12192000" cy="88863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3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94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6" y="6286693"/>
            <a:ext cx="1192132" cy="432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646228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400">
                <a:solidFill>
                  <a:srgbClr val="00ADE6"/>
                </a:solidFill>
                <a:latin typeface="Univia Pro"/>
                <a:ea typeface="Univia Pro"/>
                <a:cs typeface="Univia Pro"/>
                <a:sym typeface="Univia Pro"/>
              </a:defRPr>
            </a:lvl1pPr>
          </a:lstStyle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009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rgbClr val="373D42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54380" indent="-297180">
              <a:defRPr sz="2600">
                <a:solidFill>
                  <a:srgbClr val="373D42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244600" indent="-330200">
              <a:defRPr sz="2600">
                <a:solidFill>
                  <a:srgbClr val="373D42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743075" indent="-371475">
              <a:defRPr sz="2600">
                <a:solidFill>
                  <a:srgbClr val="373D42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200275" indent="-371475">
              <a:defRPr sz="2600">
                <a:solidFill>
                  <a:srgbClr val="373D42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32060" y="6453970"/>
            <a:ext cx="3925889" cy="262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r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49842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" descr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9370"/>
            <a:ext cx="12192000" cy="88863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06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6" y="6286693"/>
            <a:ext cx="1192132" cy="4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5" descr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2" y="0"/>
            <a:ext cx="1219708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Picture Placeholder 2"/>
          <p:cNvSpPr>
            <a:spLocks noGrp="1"/>
          </p:cNvSpPr>
          <p:nvPr>
            <p:ph type="pic" idx="13"/>
          </p:nvPr>
        </p:nvSpPr>
        <p:spPr>
          <a:xfrm>
            <a:off x="6128656" y="1"/>
            <a:ext cx="6063344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0" name="Slide Number Placeholder 5"/>
          <p:cNvSpPr txBox="1"/>
          <p:nvPr/>
        </p:nvSpPr>
        <p:spPr>
          <a:xfrm>
            <a:off x="11064082" y="6450476"/>
            <a:ext cx="882806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 hangingPunct="0">
              <a:defRPr sz="1200">
                <a:solidFill>
                  <a:srgbClr val="373D42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rgbClr val="373D42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11" name="Straight Connector 13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373D42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8972" y="577397"/>
            <a:ext cx="5148942" cy="9792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2600">
                <a:solidFill>
                  <a:srgbClr val="00ADE6"/>
                </a:solidFill>
                <a:latin typeface="Univia Pro"/>
                <a:ea typeface="Univia Pro"/>
                <a:cs typeface="Univia Pro"/>
                <a:sym typeface="Univia Pro"/>
              </a:defRPr>
            </a:lvl1pPr>
            <a:lvl2pPr marL="0" indent="457200">
              <a:buSzTx/>
              <a:buFontTx/>
              <a:buNone/>
              <a:defRPr sz="2600">
                <a:solidFill>
                  <a:srgbClr val="00ADE6"/>
                </a:solidFill>
                <a:latin typeface="Univia Pro"/>
                <a:ea typeface="Univia Pro"/>
                <a:cs typeface="Univia Pro"/>
                <a:sym typeface="Univia Pro"/>
              </a:defRPr>
            </a:lvl2pPr>
            <a:lvl3pPr marL="0" indent="914400">
              <a:buSzTx/>
              <a:buFontTx/>
              <a:buNone/>
              <a:defRPr sz="2600">
                <a:solidFill>
                  <a:srgbClr val="00ADE6"/>
                </a:solidFill>
                <a:latin typeface="Univia Pro"/>
                <a:ea typeface="Univia Pro"/>
                <a:cs typeface="Univia Pro"/>
                <a:sym typeface="Univia Pro"/>
              </a:defRPr>
            </a:lvl3pPr>
            <a:lvl4pPr marL="0" indent="1371600">
              <a:buSzTx/>
              <a:buFontTx/>
              <a:buNone/>
              <a:defRPr sz="2600">
                <a:solidFill>
                  <a:srgbClr val="00ADE6"/>
                </a:solidFill>
                <a:latin typeface="Univia Pro"/>
                <a:ea typeface="Univia Pro"/>
                <a:cs typeface="Univia Pro"/>
                <a:sym typeface="Univia Pro"/>
              </a:defRPr>
            </a:lvl4pPr>
            <a:lvl5pPr marL="0" indent="1828800">
              <a:buSzTx/>
              <a:buFontTx/>
              <a:buNone/>
              <a:defRPr sz="2600">
                <a:solidFill>
                  <a:srgbClr val="00ADE6"/>
                </a:solidFill>
                <a:latin typeface="Univia Pro"/>
                <a:ea typeface="Univia Pro"/>
                <a:cs typeface="Univia Pro"/>
                <a:sym typeface="Univia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Text Placeholder 28"/>
          <p:cNvSpPr>
            <a:spLocks noGrp="1"/>
          </p:cNvSpPr>
          <p:nvPr>
            <p:ph type="body" sz="half" idx="14"/>
          </p:nvPr>
        </p:nvSpPr>
        <p:spPr>
          <a:xfrm>
            <a:off x="475059" y="1892211"/>
            <a:ext cx="5148263" cy="4420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432060" y="6453970"/>
            <a:ext cx="3925889" cy="262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r">
              <a:buSzTx/>
              <a:buFontTx/>
              <a:buNone/>
              <a:defRPr sz="1000">
                <a:solidFill>
                  <a:srgbClr val="373D42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02821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0" descr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9370"/>
            <a:ext cx="12192000" cy="88863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3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124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6" y="6286693"/>
            <a:ext cx="1192132" cy="4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15" descr="Picture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542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lide Number Placeholder 5"/>
          <p:cNvSpPr txBox="1"/>
          <p:nvPr/>
        </p:nvSpPr>
        <p:spPr>
          <a:xfrm>
            <a:off x="11064082" y="6450476"/>
            <a:ext cx="882806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 hangingPunct="0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rgbClr val="FFFFFF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27" name="Straight Connector 13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432060" y="6453970"/>
            <a:ext cx="3925889" cy="2622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457200" algn="r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914400" algn="r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1371600" algn="r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1828800" algn="r">
              <a:buSzTx/>
              <a:buFontTx/>
              <a:buNone/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2224887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58865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icture 10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9370"/>
            <a:ext cx="12192000" cy="88863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73232" y="6450476"/>
            <a:ext cx="273656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hangingPunct="0"/>
            <a:fld id="{86CB4B4D-7CA3-9044-876B-883B54F8677D}" type="slidenum">
              <a:rPr kern="0"/>
              <a:pPr hangingPunct="0"/>
              <a:t>‹#›</a:t>
            </a:fld>
            <a:endParaRPr kern="0"/>
          </a:p>
        </p:txBody>
      </p:sp>
      <p:sp>
        <p:nvSpPr>
          <p:cNvPr id="4" name="Straight Connector 8"/>
          <p:cNvSpPr/>
          <p:nvPr/>
        </p:nvSpPr>
        <p:spPr>
          <a:xfrm>
            <a:off x="11477845" y="6502693"/>
            <a:ext cx="1" cy="164806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373C00"/>
              </a:solidFill>
              <a:sym typeface="Calibri"/>
            </a:endParaRPr>
          </a:p>
        </p:txBody>
      </p:sp>
      <p:pic>
        <p:nvPicPr>
          <p:cNvPr id="5" name="Picture 9" descr="Picture 9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6" y="6286693"/>
            <a:ext cx="1192132" cy="4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15" descr="Picture 15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083" y="0"/>
            <a:ext cx="1219708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54783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73C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73C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73C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73C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73C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73C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73C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73C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73C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373C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373C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373C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373C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373C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373C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373C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373C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373C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sym typeface="Calibri"/>
              </a:rPr>
              <a:pPr hangingPunct="0"/>
              <a:t>‹#›</a:t>
            </a:fld>
            <a:endParaRPr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120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CE0A9D-87B0-4A1F-8800-42F8C7A281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396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682009"/>
            <a:ext cx="12173965" cy="257079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en-US" sz="2400" kern="0" dirty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7" name="Content Placeholder 126"/>
          <p:cNvSpPr txBox="1">
            <a:spLocks/>
          </p:cNvSpPr>
          <p:nvPr/>
        </p:nvSpPr>
        <p:spPr>
          <a:xfrm>
            <a:off x="2876929" y="3791919"/>
            <a:ext cx="9029324" cy="12223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73AE"/>
              </a:buClr>
              <a:buFontTx/>
              <a:buNone/>
              <a:defRPr lang="en-US" sz="2800" b="1" kern="1200" cap="all" spc="0" baseline="0" dirty="0">
                <a:solidFill>
                  <a:srgbClr val="002060"/>
                </a:solidFill>
                <a:latin typeface="+mj-lt"/>
                <a:ea typeface="Corbel" charset="0"/>
                <a:cs typeface="Corbe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>
                <a:solidFill>
                  <a:srgbClr val="FFFFFF"/>
                </a:solidFill>
                <a:sym typeface="Calibri"/>
              </a:rPr>
              <a:t>Connecting the Mobility World with 5G-V2X </a:t>
            </a:r>
          </a:p>
          <a:p>
            <a:pPr algn="r"/>
            <a:r>
              <a:rPr lang="en-GB" sz="1800">
                <a:solidFill>
                  <a:srgbClr val="FFFFFF"/>
                </a:solidFill>
                <a:sym typeface="Calibri"/>
              </a:rPr>
              <a:t>Ready to Roll at Global Level</a:t>
            </a:r>
          </a:p>
          <a:p>
            <a:pPr algn="r"/>
            <a:r>
              <a:rPr lang="en-GB" sz="1800">
                <a:solidFill>
                  <a:srgbClr val="FFFFFF"/>
                </a:solidFill>
                <a:sym typeface="Calibri"/>
              </a:rPr>
              <a:t>Go-to-market timeline</a:t>
            </a:r>
          </a:p>
          <a:p>
            <a:pPr algn="r"/>
            <a:endParaRPr sz="2000">
              <a:solidFill>
                <a:srgbClr val="FFFFFF"/>
              </a:solidFill>
              <a:sym typeface="Calibri"/>
            </a:endParaRPr>
          </a:p>
          <a:p>
            <a:pPr algn="r"/>
            <a:endParaRPr sz="2000">
              <a:solidFill>
                <a:srgbClr val="FFFFFF"/>
              </a:solidFill>
              <a:sym typeface="Calibri"/>
            </a:endParaRPr>
          </a:p>
          <a:p>
            <a:pPr algn="r"/>
            <a:endParaRPr sz="12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8" name="Content Placeholder 126"/>
          <p:cNvSpPr txBox="1">
            <a:spLocks/>
          </p:cNvSpPr>
          <p:nvPr/>
        </p:nvSpPr>
        <p:spPr>
          <a:xfrm>
            <a:off x="4104806" y="5124152"/>
            <a:ext cx="7801447" cy="726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800" cap="all" spc="0" baseline="0">
                <a:solidFill>
                  <a:srgbClr val="002060"/>
                </a:solidFill>
                <a:latin typeface="+mj-lt"/>
                <a:ea typeface="Corbel" charset="0"/>
                <a:cs typeface="Corbe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>
                <a:solidFill>
                  <a:srgbClr val="FFFFFF"/>
                </a:solidFill>
                <a:latin typeface="Gill Sans MT" panose="020B0502020104020203" pitchFamily="34" charset="0"/>
                <a:sym typeface="Calibri"/>
              </a:rPr>
              <a:t>Vishnu Sundaram</a:t>
            </a:r>
          </a:p>
          <a:p>
            <a:pPr algn="r"/>
            <a:r>
              <a:rPr lang="en-US" sz="1600" dirty="0">
                <a:solidFill>
                  <a:srgbClr val="FFFFFF"/>
                </a:solidFill>
                <a:latin typeface="Gill Sans MT" panose="020B0502020104020203" pitchFamily="34" charset="0"/>
                <a:sym typeface="Calibri"/>
              </a:rPr>
              <a:t>Vice president,  telematics BU</a:t>
            </a:r>
          </a:p>
          <a:p>
            <a:pPr algn="r"/>
            <a:r>
              <a:rPr lang="en-US" sz="1600" dirty="0">
                <a:solidFill>
                  <a:srgbClr val="FFFFFF"/>
                </a:solidFill>
                <a:latin typeface="Gill Sans MT" panose="020B0502020104020203" pitchFamily="34" charset="0"/>
                <a:sym typeface="Calibri"/>
              </a:rPr>
              <a:t>  HARMAN INTERNATIONAL industries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68089490-0B87-4903-ACD9-C022EF62D8BB}"/>
              </a:ext>
            </a:extLst>
          </p:cNvPr>
          <p:cNvGrpSpPr/>
          <p:nvPr/>
        </p:nvGrpSpPr>
        <p:grpSpPr>
          <a:xfrm>
            <a:off x="444501" y="4036783"/>
            <a:ext cx="2798233" cy="1747868"/>
            <a:chOff x="1676401" y="3105151"/>
            <a:chExt cx="3776662" cy="235902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40BBE02D-AFE6-49C1-BBBE-5AE2DAB53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888" y="4794252"/>
              <a:ext cx="1911350" cy="627063"/>
            </a:xfrm>
            <a:custGeom>
              <a:avLst/>
              <a:gdLst>
                <a:gd name="T0" fmla="*/ 25 w 883"/>
                <a:gd name="T1" fmla="*/ 0 h 290"/>
                <a:gd name="T2" fmla="*/ 269 w 883"/>
                <a:gd name="T3" fmla="*/ 231 h 290"/>
                <a:gd name="T4" fmla="*/ 864 w 883"/>
                <a:gd name="T5" fmla="*/ 147 h 290"/>
                <a:gd name="T6" fmla="*/ 883 w 883"/>
                <a:gd name="T7" fmla="*/ 147 h 290"/>
                <a:gd name="T8" fmla="*/ 296 w 883"/>
                <a:gd name="T9" fmla="*/ 248 h 290"/>
                <a:gd name="T10" fmla="*/ 13 w 883"/>
                <a:gd name="T11" fmla="*/ 0 h 290"/>
                <a:gd name="T12" fmla="*/ 25 w 883"/>
                <a:gd name="T1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3" h="290">
                  <a:moveTo>
                    <a:pt x="25" y="0"/>
                  </a:moveTo>
                  <a:cubicBezTo>
                    <a:pt x="27" y="22"/>
                    <a:pt x="1" y="179"/>
                    <a:pt x="269" y="231"/>
                  </a:cubicBezTo>
                  <a:cubicBezTo>
                    <a:pt x="534" y="282"/>
                    <a:pt x="864" y="147"/>
                    <a:pt x="864" y="147"/>
                  </a:cubicBezTo>
                  <a:cubicBezTo>
                    <a:pt x="883" y="147"/>
                    <a:pt x="883" y="147"/>
                    <a:pt x="883" y="147"/>
                  </a:cubicBezTo>
                  <a:cubicBezTo>
                    <a:pt x="883" y="147"/>
                    <a:pt x="593" y="290"/>
                    <a:pt x="296" y="248"/>
                  </a:cubicBezTo>
                  <a:cubicBezTo>
                    <a:pt x="0" y="205"/>
                    <a:pt x="15" y="35"/>
                    <a:pt x="13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A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0B2CE67A-D0F7-4669-9C08-39B13C4C7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738" y="4794252"/>
              <a:ext cx="1444625" cy="669925"/>
            </a:xfrm>
            <a:custGeom>
              <a:avLst/>
              <a:gdLst>
                <a:gd name="T0" fmla="*/ 604 w 667"/>
                <a:gd name="T1" fmla="*/ 147 h 310"/>
                <a:gd name="T2" fmla="*/ 271 w 667"/>
                <a:gd name="T3" fmla="*/ 263 h 310"/>
                <a:gd name="T4" fmla="*/ 43 w 667"/>
                <a:gd name="T5" fmla="*/ 0 h 310"/>
                <a:gd name="T6" fmla="*/ 32 w 667"/>
                <a:gd name="T7" fmla="*/ 0 h 310"/>
                <a:gd name="T8" fmla="*/ 110 w 667"/>
                <a:gd name="T9" fmla="*/ 247 h 310"/>
                <a:gd name="T10" fmla="*/ 667 w 667"/>
                <a:gd name="T11" fmla="*/ 147 h 310"/>
                <a:gd name="T12" fmla="*/ 604 w 667"/>
                <a:gd name="T13" fmla="*/ 14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7" h="310">
                  <a:moveTo>
                    <a:pt x="604" y="147"/>
                  </a:moveTo>
                  <a:cubicBezTo>
                    <a:pt x="604" y="147"/>
                    <a:pt x="412" y="257"/>
                    <a:pt x="271" y="263"/>
                  </a:cubicBezTo>
                  <a:cubicBezTo>
                    <a:pt x="129" y="270"/>
                    <a:pt x="6" y="220"/>
                    <a:pt x="4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0" y="189"/>
                    <a:pt x="110" y="247"/>
                  </a:cubicBezTo>
                  <a:cubicBezTo>
                    <a:pt x="219" y="305"/>
                    <a:pt x="362" y="310"/>
                    <a:pt x="667" y="147"/>
                  </a:cubicBezTo>
                  <a:lnTo>
                    <a:pt x="604" y="147"/>
                  </a:lnTo>
                  <a:close/>
                </a:path>
              </a:pathLst>
            </a:custGeom>
            <a:solidFill>
              <a:srgbClr val="00A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55C75D9D-9F62-4145-B67B-65BFD3221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1" y="4105276"/>
              <a:ext cx="485775" cy="519113"/>
            </a:xfrm>
            <a:custGeom>
              <a:avLst/>
              <a:gdLst>
                <a:gd name="T0" fmla="*/ 174 w 224"/>
                <a:gd name="T1" fmla="*/ 0 h 240"/>
                <a:gd name="T2" fmla="*/ 174 w 224"/>
                <a:gd name="T3" fmla="*/ 107 h 240"/>
                <a:gd name="T4" fmla="*/ 50 w 224"/>
                <a:gd name="T5" fmla="*/ 107 h 240"/>
                <a:gd name="T6" fmla="*/ 50 w 224"/>
                <a:gd name="T7" fmla="*/ 0 h 240"/>
                <a:gd name="T8" fmla="*/ 0 w 224"/>
                <a:gd name="T9" fmla="*/ 0 h 240"/>
                <a:gd name="T10" fmla="*/ 0 w 224"/>
                <a:gd name="T11" fmla="*/ 240 h 240"/>
                <a:gd name="T12" fmla="*/ 50 w 224"/>
                <a:gd name="T13" fmla="*/ 240 h 240"/>
                <a:gd name="T14" fmla="*/ 50 w 224"/>
                <a:gd name="T15" fmla="*/ 128 h 240"/>
                <a:gd name="T16" fmla="*/ 174 w 224"/>
                <a:gd name="T17" fmla="*/ 128 h 240"/>
                <a:gd name="T18" fmla="*/ 174 w 224"/>
                <a:gd name="T19" fmla="*/ 214 h 240"/>
                <a:gd name="T20" fmla="*/ 177 w 224"/>
                <a:gd name="T21" fmla="*/ 228 h 240"/>
                <a:gd name="T22" fmla="*/ 185 w 224"/>
                <a:gd name="T23" fmla="*/ 236 h 240"/>
                <a:gd name="T24" fmla="*/ 195 w 224"/>
                <a:gd name="T25" fmla="*/ 239 h 240"/>
                <a:gd name="T26" fmla="*/ 205 w 224"/>
                <a:gd name="T27" fmla="*/ 240 h 240"/>
                <a:gd name="T28" fmla="*/ 224 w 224"/>
                <a:gd name="T29" fmla="*/ 240 h 240"/>
                <a:gd name="T30" fmla="*/ 224 w 224"/>
                <a:gd name="T31" fmla="*/ 0 h 240"/>
                <a:gd name="T32" fmla="*/ 174 w 224"/>
                <a:gd name="T3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4" h="240">
                  <a:moveTo>
                    <a:pt x="174" y="0"/>
                  </a:moveTo>
                  <a:cubicBezTo>
                    <a:pt x="174" y="107"/>
                    <a:pt x="174" y="107"/>
                    <a:pt x="174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0" y="128"/>
                    <a:pt x="50" y="128"/>
                    <a:pt x="50" y="128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4" y="214"/>
                    <a:pt x="174" y="214"/>
                    <a:pt x="174" y="214"/>
                  </a:cubicBezTo>
                  <a:cubicBezTo>
                    <a:pt x="174" y="220"/>
                    <a:pt x="175" y="224"/>
                    <a:pt x="177" y="228"/>
                  </a:cubicBezTo>
                  <a:cubicBezTo>
                    <a:pt x="179" y="231"/>
                    <a:pt x="182" y="234"/>
                    <a:pt x="185" y="236"/>
                  </a:cubicBezTo>
                  <a:cubicBezTo>
                    <a:pt x="188" y="237"/>
                    <a:pt x="192" y="239"/>
                    <a:pt x="195" y="239"/>
                  </a:cubicBezTo>
                  <a:cubicBezTo>
                    <a:pt x="199" y="240"/>
                    <a:pt x="202" y="240"/>
                    <a:pt x="205" y="240"/>
                  </a:cubicBezTo>
                  <a:cubicBezTo>
                    <a:pt x="207" y="240"/>
                    <a:pt x="224" y="240"/>
                    <a:pt x="224" y="240"/>
                  </a:cubicBezTo>
                  <a:cubicBezTo>
                    <a:pt x="224" y="0"/>
                    <a:pt x="224" y="0"/>
                    <a:pt x="224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E20032B4-770D-4D26-8C47-9A9E6A70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6" y="4105276"/>
              <a:ext cx="642937" cy="519113"/>
            </a:xfrm>
            <a:custGeom>
              <a:avLst/>
              <a:gdLst>
                <a:gd name="T0" fmla="*/ 297 w 297"/>
                <a:gd name="T1" fmla="*/ 240 h 240"/>
                <a:gd name="T2" fmla="*/ 297 w 297"/>
                <a:gd name="T3" fmla="*/ 0 h 240"/>
                <a:gd name="T4" fmla="*/ 248 w 297"/>
                <a:gd name="T5" fmla="*/ 0 h 240"/>
                <a:gd name="T6" fmla="*/ 150 w 297"/>
                <a:gd name="T7" fmla="*/ 178 h 240"/>
                <a:gd name="T8" fmla="*/ 49 w 297"/>
                <a:gd name="T9" fmla="*/ 0 h 240"/>
                <a:gd name="T10" fmla="*/ 0 w 297"/>
                <a:gd name="T11" fmla="*/ 0 h 240"/>
                <a:gd name="T12" fmla="*/ 0 w 297"/>
                <a:gd name="T13" fmla="*/ 240 h 240"/>
                <a:gd name="T14" fmla="*/ 25 w 297"/>
                <a:gd name="T15" fmla="*/ 240 h 240"/>
                <a:gd name="T16" fmla="*/ 25 w 297"/>
                <a:gd name="T17" fmla="*/ 54 h 240"/>
                <a:gd name="T18" fmla="*/ 131 w 297"/>
                <a:gd name="T19" fmla="*/ 240 h 240"/>
                <a:gd name="T20" fmla="*/ 144 w 297"/>
                <a:gd name="T21" fmla="*/ 240 h 240"/>
                <a:gd name="T22" fmla="*/ 247 w 297"/>
                <a:gd name="T23" fmla="*/ 55 h 240"/>
                <a:gd name="T24" fmla="*/ 247 w 297"/>
                <a:gd name="T25" fmla="*/ 214 h 240"/>
                <a:gd name="T26" fmla="*/ 250 w 297"/>
                <a:gd name="T27" fmla="*/ 228 h 240"/>
                <a:gd name="T28" fmla="*/ 258 w 297"/>
                <a:gd name="T29" fmla="*/ 235 h 240"/>
                <a:gd name="T30" fmla="*/ 268 w 297"/>
                <a:gd name="T31" fmla="*/ 239 h 240"/>
                <a:gd name="T32" fmla="*/ 278 w 297"/>
                <a:gd name="T33" fmla="*/ 240 h 240"/>
                <a:gd name="T34" fmla="*/ 297 w 297"/>
                <a:gd name="T3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7" h="240">
                  <a:moveTo>
                    <a:pt x="297" y="240"/>
                  </a:moveTo>
                  <a:cubicBezTo>
                    <a:pt x="297" y="0"/>
                    <a:pt x="297" y="0"/>
                    <a:pt x="297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150" y="178"/>
                    <a:pt x="150" y="178"/>
                    <a:pt x="150" y="17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131" y="240"/>
                    <a:pt x="131" y="240"/>
                    <a:pt x="131" y="240"/>
                  </a:cubicBezTo>
                  <a:cubicBezTo>
                    <a:pt x="144" y="240"/>
                    <a:pt x="144" y="240"/>
                    <a:pt x="144" y="240"/>
                  </a:cubicBezTo>
                  <a:cubicBezTo>
                    <a:pt x="247" y="55"/>
                    <a:pt x="247" y="55"/>
                    <a:pt x="247" y="55"/>
                  </a:cubicBezTo>
                  <a:cubicBezTo>
                    <a:pt x="247" y="214"/>
                    <a:pt x="247" y="214"/>
                    <a:pt x="247" y="214"/>
                  </a:cubicBezTo>
                  <a:cubicBezTo>
                    <a:pt x="247" y="220"/>
                    <a:pt x="248" y="224"/>
                    <a:pt x="250" y="228"/>
                  </a:cubicBezTo>
                  <a:cubicBezTo>
                    <a:pt x="252" y="231"/>
                    <a:pt x="255" y="234"/>
                    <a:pt x="258" y="235"/>
                  </a:cubicBezTo>
                  <a:cubicBezTo>
                    <a:pt x="261" y="237"/>
                    <a:pt x="264" y="239"/>
                    <a:pt x="268" y="239"/>
                  </a:cubicBezTo>
                  <a:cubicBezTo>
                    <a:pt x="272" y="240"/>
                    <a:pt x="275" y="240"/>
                    <a:pt x="278" y="240"/>
                  </a:cubicBezTo>
                  <a:lnTo>
                    <a:pt x="297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5726DCC8-E176-41CE-86F9-C7B48C81A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726" y="4094164"/>
              <a:ext cx="582612" cy="530225"/>
            </a:xfrm>
            <a:custGeom>
              <a:avLst/>
              <a:gdLst>
                <a:gd name="T0" fmla="*/ 269 w 269"/>
                <a:gd name="T1" fmla="*/ 245 h 245"/>
                <a:gd name="T2" fmla="*/ 143 w 269"/>
                <a:gd name="T3" fmla="*/ 0 h 245"/>
                <a:gd name="T4" fmla="*/ 129 w 269"/>
                <a:gd name="T5" fmla="*/ 0 h 245"/>
                <a:gd name="T6" fmla="*/ 0 w 269"/>
                <a:gd name="T7" fmla="*/ 245 h 245"/>
                <a:gd name="T8" fmla="*/ 29 w 269"/>
                <a:gd name="T9" fmla="*/ 245 h 245"/>
                <a:gd name="T10" fmla="*/ 69 w 269"/>
                <a:gd name="T11" fmla="*/ 169 h 245"/>
                <a:gd name="T12" fmla="*/ 160 w 269"/>
                <a:gd name="T13" fmla="*/ 169 h 245"/>
                <a:gd name="T14" fmla="*/ 148 w 269"/>
                <a:gd name="T15" fmla="*/ 144 h 245"/>
                <a:gd name="T16" fmla="*/ 82 w 269"/>
                <a:gd name="T17" fmla="*/ 144 h 245"/>
                <a:gd name="T18" fmla="*/ 124 w 269"/>
                <a:gd name="T19" fmla="*/ 63 h 245"/>
                <a:gd name="T20" fmla="*/ 207 w 269"/>
                <a:gd name="T21" fmla="*/ 226 h 245"/>
                <a:gd name="T22" fmla="*/ 219 w 269"/>
                <a:gd name="T23" fmla="*/ 241 h 245"/>
                <a:gd name="T24" fmla="*/ 238 w 269"/>
                <a:gd name="T25" fmla="*/ 245 h 245"/>
                <a:gd name="T26" fmla="*/ 269 w 269"/>
                <a:gd name="T27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9" h="245">
                  <a:moveTo>
                    <a:pt x="269" y="245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29" y="245"/>
                    <a:pt x="29" y="245"/>
                    <a:pt x="29" y="245"/>
                  </a:cubicBezTo>
                  <a:cubicBezTo>
                    <a:pt x="69" y="169"/>
                    <a:pt x="69" y="169"/>
                    <a:pt x="69" y="169"/>
                  </a:cubicBezTo>
                  <a:cubicBezTo>
                    <a:pt x="160" y="169"/>
                    <a:pt x="160" y="169"/>
                    <a:pt x="160" y="169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207" y="226"/>
                    <a:pt x="207" y="226"/>
                    <a:pt x="207" y="226"/>
                  </a:cubicBezTo>
                  <a:cubicBezTo>
                    <a:pt x="210" y="233"/>
                    <a:pt x="215" y="238"/>
                    <a:pt x="219" y="241"/>
                  </a:cubicBezTo>
                  <a:cubicBezTo>
                    <a:pt x="224" y="244"/>
                    <a:pt x="230" y="245"/>
                    <a:pt x="238" y="245"/>
                  </a:cubicBezTo>
                  <a:lnTo>
                    <a:pt x="269" y="2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0CC3E0D5-1A16-40DF-BAC7-D7743D2E1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351" y="4105276"/>
              <a:ext cx="493712" cy="520700"/>
            </a:xfrm>
            <a:custGeom>
              <a:avLst/>
              <a:gdLst>
                <a:gd name="T0" fmla="*/ 215 w 228"/>
                <a:gd name="T1" fmla="*/ 0 h 241"/>
                <a:gd name="T2" fmla="*/ 210 w 228"/>
                <a:gd name="T3" fmla="*/ 0 h 241"/>
                <a:gd name="T4" fmla="*/ 205 w 228"/>
                <a:gd name="T5" fmla="*/ 2 h 241"/>
                <a:gd name="T6" fmla="*/ 201 w 228"/>
                <a:gd name="T7" fmla="*/ 6 h 241"/>
                <a:gd name="T8" fmla="*/ 199 w 228"/>
                <a:gd name="T9" fmla="*/ 13 h 241"/>
                <a:gd name="T10" fmla="*/ 199 w 228"/>
                <a:gd name="T11" fmla="*/ 168 h 241"/>
                <a:gd name="T12" fmla="*/ 32 w 228"/>
                <a:gd name="T13" fmla="*/ 0 h 241"/>
                <a:gd name="T14" fmla="*/ 0 w 228"/>
                <a:gd name="T15" fmla="*/ 0 h 241"/>
                <a:gd name="T16" fmla="*/ 0 w 228"/>
                <a:gd name="T17" fmla="*/ 240 h 241"/>
                <a:gd name="T18" fmla="*/ 29 w 228"/>
                <a:gd name="T19" fmla="*/ 240 h 241"/>
                <a:gd name="T20" fmla="*/ 29 w 228"/>
                <a:gd name="T21" fmla="*/ 59 h 241"/>
                <a:gd name="T22" fmla="*/ 199 w 228"/>
                <a:gd name="T23" fmla="*/ 234 h 241"/>
                <a:gd name="T24" fmla="*/ 225 w 228"/>
                <a:gd name="T25" fmla="*/ 240 h 241"/>
                <a:gd name="T26" fmla="*/ 228 w 228"/>
                <a:gd name="T27" fmla="*/ 240 h 241"/>
                <a:gd name="T28" fmla="*/ 228 w 228"/>
                <a:gd name="T29" fmla="*/ 0 h 241"/>
                <a:gd name="T30" fmla="*/ 215 w 228"/>
                <a:gd name="T3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8" h="241">
                  <a:moveTo>
                    <a:pt x="215" y="0"/>
                  </a:moveTo>
                  <a:cubicBezTo>
                    <a:pt x="213" y="0"/>
                    <a:pt x="212" y="0"/>
                    <a:pt x="210" y="0"/>
                  </a:cubicBezTo>
                  <a:cubicBezTo>
                    <a:pt x="208" y="1"/>
                    <a:pt x="207" y="1"/>
                    <a:pt x="205" y="2"/>
                  </a:cubicBezTo>
                  <a:cubicBezTo>
                    <a:pt x="203" y="3"/>
                    <a:pt x="202" y="5"/>
                    <a:pt x="201" y="6"/>
                  </a:cubicBezTo>
                  <a:cubicBezTo>
                    <a:pt x="200" y="8"/>
                    <a:pt x="199" y="10"/>
                    <a:pt x="199" y="13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9" y="234"/>
                    <a:pt x="199" y="234"/>
                    <a:pt x="199" y="234"/>
                  </a:cubicBezTo>
                  <a:cubicBezTo>
                    <a:pt x="206" y="241"/>
                    <a:pt x="215" y="240"/>
                    <a:pt x="225" y="24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0"/>
                    <a:pt x="228" y="0"/>
                    <a:pt x="228" y="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6D9317B9-E7A7-4A6E-AF0E-8561FD1F51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5888" y="3105151"/>
              <a:ext cx="2370137" cy="790575"/>
            </a:xfrm>
            <a:custGeom>
              <a:avLst/>
              <a:gdLst>
                <a:gd name="T0" fmla="*/ 29 w 1095"/>
                <a:gd name="T1" fmla="*/ 366 h 366"/>
                <a:gd name="T2" fmla="*/ 132 w 1095"/>
                <a:gd name="T3" fmla="*/ 315 h 366"/>
                <a:gd name="T4" fmla="*/ 422 w 1095"/>
                <a:gd name="T5" fmla="*/ 225 h 366"/>
                <a:gd name="T6" fmla="*/ 879 w 1095"/>
                <a:gd name="T7" fmla="*/ 232 h 366"/>
                <a:gd name="T8" fmla="*/ 849 w 1095"/>
                <a:gd name="T9" fmla="*/ 366 h 366"/>
                <a:gd name="T10" fmla="*/ 919 w 1095"/>
                <a:gd name="T11" fmla="*/ 366 h 366"/>
                <a:gd name="T12" fmla="*/ 954 w 1095"/>
                <a:gd name="T13" fmla="*/ 263 h 366"/>
                <a:gd name="T14" fmla="*/ 1026 w 1095"/>
                <a:gd name="T15" fmla="*/ 316 h 366"/>
                <a:gd name="T16" fmla="*/ 1064 w 1095"/>
                <a:gd name="T17" fmla="*/ 366 h 366"/>
                <a:gd name="T18" fmla="*/ 1095 w 1095"/>
                <a:gd name="T19" fmla="*/ 366 h 366"/>
                <a:gd name="T20" fmla="*/ 1052 w 1095"/>
                <a:gd name="T21" fmla="*/ 307 h 366"/>
                <a:gd name="T22" fmla="*/ 956 w 1095"/>
                <a:gd name="T23" fmla="*/ 242 h 366"/>
                <a:gd name="T24" fmla="*/ 888 w 1095"/>
                <a:gd name="T25" fmla="*/ 88 h 366"/>
                <a:gd name="T26" fmla="*/ 277 w 1095"/>
                <a:gd name="T27" fmla="*/ 175 h 366"/>
                <a:gd name="T28" fmla="*/ 0 w 1095"/>
                <a:gd name="T29" fmla="*/ 366 h 366"/>
                <a:gd name="T30" fmla="*/ 29 w 1095"/>
                <a:gd name="T31" fmla="*/ 366 h 366"/>
                <a:gd name="T32" fmla="*/ 749 w 1095"/>
                <a:gd name="T33" fmla="*/ 193 h 366"/>
                <a:gd name="T34" fmla="*/ 423 w 1095"/>
                <a:gd name="T35" fmla="*/ 214 h 366"/>
                <a:gd name="T36" fmla="*/ 130 w 1095"/>
                <a:gd name="T37" fmla="*/ 305 h 366"/>
                <a:gd name="T38" fmla="*/ 69 w 1095"/>
                <a:gd name="T39" fmla="*/ 335 h 366"/>
                <a:gd name="T40" fmla="*/ 280 w 1095"/>
                <a:gd name="T41" fmla="*/ 202 h 366"/>
                <a:gd name="T42" fmla="*/ 825 w 1095"/>
                <a:gd name="T43" fmla="*/ 131 h 366"/>
                <a:gd name="T44" fmla="*/ 877 w 1095"/>
                <a:gd name="T45" fmla="*/ 214 h 366"/>
                <a:gd name="T46" fmla="*/ 749 w 1095"/>
                <a:gd name="T47" fmla="*/ 193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5" h="366">
                  <a:moveTo>
                    <a:pt x="29" y="366"/>
                  </a:moveTo>
                  <a:cubicBezTo>
                    <a:pt x="29" y="366"/>
                    <a:pt x="88" y="333"/>
                    <a:pt x="132" y="315"/>
                  </a:cubicBezTo>
                  <a:cubicBezTo>
                    <a:pt x="240" y="269"/>
                    <a:pt x="335" y="242"/>
                    <a:pt x="422" y="225"/>
                  </a:cubicBezTo>
                  <a:cubicBezTo>
                    <a:pt x="493" y="212"/>
                    <a:pt x="708" y="178"/>
                    <a:pt x="879" y="232"/>
                  </a:cubicBezTo>
                  <a:cubicBezTo>
                    <a:pt x="882" y="272"/>
                    <a:pt x="871" y="317"/>
                    <a:pt x="849" y="366"/>
                  </a:cubicBezTo>
                  <a:cubicBezTo>
                    <a:pt x="919" y="366"/>
                    <a:pt x="919" y="366"/>
                    <a:pt x="919" y="366"/>
                  </a:cubicBezTo>
                  <a:cubicBezTo>
                    <a:pt x="937" y="330"/>
                    <a:pt x="948" y="296"/>
                    <a:pt x="954" y="263"/>
                  </a:cubicBezTo>
                  <a:cubicBezTo>
                    <a:pt x="980" y="277"/>
                    <a:pt x="1004" y="295"/>
                    <a:pt x="1026" y="316"/>
                  </a:cubicBezTo>
                  <a:cubicBezTo>
                    <a:pt x="1045" y="335"/>
                    <a:pt x="1064" y="366"/>
                    <a:pt x="1064" y="366"/>
                  </a:cubicBezTo>
                  <a:cubicBezTo>
                    <a:pt x="1095" y="366"/>
                    <a:pt x="1095" y="366"/>
                    <a:pt x="1095" y="366"/>
                  </a:cubicBezTo>
                  <a:cubicBezTo>
                    <a:pt x="1095" y="366"/>
                    <a:pt x="1082" y="337"/>
                    <a:pt x="1052" y="307"/>
                  </a:cubicBezTo>
                  <a:cubicBezTo>
                    <a:pt x="1025" y="279"/>
                    <a:pt x="992" y="258"/>
                    <a:pt x="956" y="242"/>
                  </a:cubicBezTo>
                  <a:cubicBezTo>
                    <a:pt x="962" y="179"/>
                    <a:pt x="941" y="125"/>
                    <a:pt x="888" y="88"/>
                  </a:cubicBezTo>
                  <a:cubicBezTo>
                    <a:pt x="761" y="0"/>
                    <a:pt x="509" y="51"/>
                    <a:pt x="277" y="175"/>
                  </a:cubicBezTo>
                  <a:cubicBezTo>
                    <a:pt x="173" y="231"/>
                    <a:pt x="78" y="298"/>
                    <a:pt x="0" y="366"/>
                  </a:cubicBezTo>
                  <a:lnTo>
                    <a:pt x="29" y="366"/>
                  </a:lnTo>
                  <a:close/>
                  <a:moveTo>
                    <a:pt x="749" y="193"/>
                  </a:moveTo>
                  <a:cubicBezTo>
                    <a:pt x="637" y="183"/>
                    <a:pt x="509" y="197"/>
                    <a:pt x="423" y="214"/>
                  </a:cubicBezTo>
                  <a:cubicBezTo>
                    <a:pt x="319" y="235"/>
                    <a:pt x="222" y="265"/>
                    <a:pt x="130" y="305"/>
                  </a:cubicBezTo>
                  <a:cubicBezTo>
                    <a:pt x="109" y="314"/>
                    <a:pt x="89" y="324"/>
                    <a:pt x="69" y="335"/>
                  </a:cubicBezTo>
                  <a:cubicBezTo>
                    <a:pt x="132" y="287"/>
                    <a:pt x="204" y="241"/>
                    <a:pt x="280" y="202"/>
                  </a:cubicBezTo>
                  <a:cubicBezTo>
                    <a:pt x="494" y="93"/>
                    <a:pt x="719" y="52"/>
                    <a:pt x="825" y="131"/>
                  </a:cubicBezTo>
                  <a:cubicBezTo>
                    <a:pt x="854" y="153"/>
                    <a:pt x="871" y="181"/>
                    <a:pt x="877" y="214"/>
                  </a:cubicBezTo>
                  <a:cubicBezTo>
                    <a:pt x="826" y="201"/>
                    <a:pt x="779" y="195"/>
                    <a:pt x="749" y="193"/>
                  </a:cubicBezTo>
                  <a:close/>
                </a:path>
              </a:pathLst>
            </a:custGeom>
            <a:solidFill>
              <a:srgbClr val="00A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15F801EF-0423-4DC2-8060-70F373C70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4094164"/>
              <a:ext cx="582612" cy="530225"/>
            </a:xfrm>
            <a:custGeom>
              <a:avLst/>
              <a:gdLst>
                <a:gd name="T0" fmla="*/ 144 w 269"/>
                <a:gd name="T1" fmla="*/ 0 h 245"/>
                <a:gd name="T2" fmla="*/ 129 w 269"/>
                <a:gd name="T3" fmla="*/ 0 h 245"/>
                <a:gd name="T4" fmla="*/ 0 w 269"/>
                <a:gd name="T5" fmla="*/ 245 h 245"/>
                <a:gd name="T6" fmla="*/ 29 w 269"/>
                <a:gd name="T7" fmla="*/ 245 h 245"/>
                <a:gd name="T8" fmla="*/ 125 w 269"/>
                <a:gd name="T9" fmla="*/ 63 h 245"/>
                <a:gd name="T10" fmla="*/ 166 w 269"/>
                <a:gd name="T11" fmla="*/ 144 h 245"/>
                <a:gd name="T12" fmla="*/ 100 w 269"/>
                <a:gd name="T13" fmla="*/ 144 h 245"/>
                <a:gd name="T14" fmla="*/ 87 w 269"/>
                <a:gd name="T15" fmla="*/ 169 h 245"/>
                <a:gd name="T16" fmla="*/ 178 w 269"/>
                <a:gd name="T17" fmla="*/ 169 h 245"/>
                <a:gd name="T18" fmla="*/ 207 w 269"/>
                <a:gd name="T19" fmla="*/ 226 h 245"/>
                <a:gd name="T20" fmla="*/ 220 w 269"/>
                <a:gd name="T21" fmla="*/ 241 h 245"/>
                <a:gd name="T22" fmla="*/ 238 w 269"/>
                <a:gd name="T23" fmla="*/ 245 h 245"/>
                <a:gd name="T24" fmla="*/ 269 w 269"/>
                <a:gd name="T25" fmla="*/ 245 h 245"/>
                <a:gd name="T26" fmla="*/ 144 w 269"/>
                <a:gd name="T2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9" h="245">
                  <a:moveTo>
                    <a:pt x="144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29" y="245"/>
                    <a:pt x="29" y="245"/>
                    <a:pt x="29" y="245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66" y="144"/>
                    <a:pt x="166" y="144"/>
                    <a:pt x="166" y="144"/>
                  </a:cubicBezTo>
                  <a:cubicBezTo>
                    <a:pt x="100" y="144"/>
                    <a:pt x="100" y="144"/>
                    <a:pt x="100" y="144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178" y="169"/>
                    <a:pt x="178" y="169"/>
                    <a:pt x="178" y="169"/>
                  </a:cubicBezTo>
                  <a:cubicBezTo>
                    <a:pt x="207" y="226"/>
                    <a:pt x="207" y="226"/>
                    <a:pt x="207" y="226"/>
                  </a:cubicBezTo>
                  <a:cubicBezTo>
                    <a:pt x="211" y="233"/>
                    <a:pt x="215" y="238"/>
                    <a:pt x="220" y="241"/>
                  </a:cubicBezTo>
                  <a:cubicBezTo>
                    <a:pt x="224" y="244"/>
                    <a:pt x="231" y="245"/>
                    <a:pt x="238" y="245"/>
                  </a:cubicBezTo>
                  <a:cubicBezTo>
                    <a:pt x="269" y="245"/>
                    <a:pt x="269" y="245"/>
                    <a:pt x="269" y="245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3B9730F6-FE60-45B9-B12A-1D6BC46ED5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7988" y="4103689"/>
              <a:ext cx="488950" cy="520700"/>
            </a:xfrm>
            <a:custGeom>
              <a:avLst/>
              <a:gdLst>
                <a:gd name="T0" fmla="*/ 150 w 226"/>
                <a:gd name="T1" fmla="*/ 222 h 241"/>
                <a:gd name="T2" fmla="*/ 76 w 226"/>
                <a:gd name="T3" fmla="*/ 131 h 241"/>
                <a:gd name="T4" fmla="*/ 51 w 226"/>
                <a:gd name="T5" fmla="*/ 131 h 241"/>
                <a:gd name="T6" fmla="*/ 51 w 226"/>
                <a:gd name="T7" fmla="*/ 241 h 241"/>
                <a:gd name="T8" fmla="*/ 0 w 226"/>
                <a:gd name="T9" fmla="*/ 241 h 241"/>
                <a:gd name="T10" fmla="*/ 0 w 226"/>
                <a:gd name="T11" fmla="*/ 1 h 241"/>
                <a:gd name="T12" fmla="*/ 92 w 226"/>
                <a:gd name="T13" fmla="*/ 1 h 241"/>
                <a:gd name="T14" fmla="*/ 155 w 226"/>
                <a:gd name="T15" fmla="*/ 13 h 241"/>
                <a:gd name="T16" fmla="*/ 191 w 226"/>
                <a:gd name="T17" fmla="*/ 65 h 241"/>
                <a:gd name="T18" fmla="*/ 130 w 226"/>
                <a:gd name="T19" fmla="*/ 126 h 241"/>
                <a:gd name="T20" fmla="*/ 226 w 226"/>
                <a:gd name="T21" fmla="*/ 241 h 241"/>
                <a:gd name="T22" fmla="*/ 187 w 226"/>
                <a:gd name="T23" fmla="*/ 241 h 241"/>
                <a:gd name="T24" fmla="*/ 170 w 226"/>
                <a:gd name="T25" fmla="*/ 238 h 241"/>
                <a:gd name="T26" fmla="*/ 150 w 226"/>
                <a:gd name="T27" fmla="*/ 222 h 241"/>
                <a:gd name="T28" fmla="*/ 50 w 226"/>
                <a:gd name="T29" fmla="*/ 22 h 241"/>
                <a:gd name="T30" fmla="*/ 50 w 226"/>
                <a:gd name="T31" fmla="*/ 113 h 241"/>
                <a:gd name="T32" fmla="*/ 74 w 226"/>
                <a:gd name="T33" fmla="*/ 113 h 241"/>
                <a:gd name="T34" fmla="*/ 112 w 226"/>
                <a:gd name="T35" fmla="*/ 105 h 241"/>
                <a:gd name="T36" fmla="*/ 137 w 226"/>
                <a:gd name="T37" fmla="*/ 66 h 241"/>
                <a:gd name="T38" fmla="*/ 110 w 226"/>
                <a:gd name="T39" fmla="*/ 27 h 241"/>
                <a:gd name="T40" fmla="*/ 84 w 226"/>
                <a:gd name="T41" fmla="*/ 22 h 241"/>
                <a:gd name="T42" fmla="*/ 50 w 226"/>
                <a:gd name="T43" fmla="*/ 2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6" h="241">
                  <a:moveTo>
                    <a:pt x="150" y="222"/>
                  </a:moveTo>
                  <a:cubicBezTo>
                    <a:pt x="76" y="131"/>
                    <a:pt x="76" y="131"/>
                    <a:pt x="76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1" y="241"/>
                    <a:pt x="51" y="241"/>
                    <a:pt x="51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130" y="0"/>
                    <a:pt x="155" y="13"/>
                  </a:cubicBezTo>
                  <a:cubicBezTo>
                    <a:pt x="180" y="25"/>
                    <a:pt x="191" y="43"/>
                    <a:pt x="191" y="65"/>
                  </a:cubicBezTo>
                  <a:cubicBezTo>
                    <a:pt x="191" y="87"/>
                    <a:pt x="178" y="113"/>
                    <a:pt x="130" y="126"/>
                  </a:cubicBezTo>
                  <a:cubicBezTo>
                    <a:pt x="226" y="241"/>
                    <a:pt x="226" y="241"/>
                    <a:pt x="226" y="241"/>
                  </a:cubicBezTo>
                  <a:cubicBezTo>
                    <a:pt x="187" y="241"/>
                    <a:pt x="187" y="241"/>
                    <a:pt x="187" y="241"/>
                  </a:cubicBezTo>
                  <a:cubicBezTo>
                    <a:pt x="187" y="241"/>
                    <a:pt x="179" y="241"/>
                    <a:pt x="170" y="238"/>
                  </a:cubicBezTo>
                  <a:cubicBezTo>
                    <a:pt x="160" y="235"/>
                    <a:pt x="150" y="222"/>
                    <a:pt x="150" y="222"/>
                  </a:cubicBezTo>
                  <a:close/>
                  <a:moveTo>
                    <a:pt x="50" y="22"/>
                  </a:moveTo>
                  <a:cubicBezTo>
                    <a:pt x="50" y="113"/>
                    <a:pt x="50" y="113"/>
                    <a:pt x="50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3"/>
                    <a:pt x="97" y="113"/>
                    <a:pt x="112" y="105"/>
                  </a:cubicBezTo>
                  <a:cubicBezTo>
                    <a:pt x="127" y="96"/>
                    <a:pt x="137" y="84"/>
                    <a:pt x="137" y="66"/>
                  </a:cubicBezTo>
                  <a:cubicBezTo>
                    <a:pt x="137" y="49"/>
                    <a:pt x="126" y="33"/>
                    <a:pt x="110" y="27"/>
                  </a:cubicBezTo>
                  <a:cubicBezTo>
                    <a:pt x="110" y="27"/>
                    <a:pt x="100" y="22"/>
                    <a:pt x="84" y="22"/>
                  </a:cubicBezTo>
                  <a:cubicBezTo>
                    <a:pt x="67" y="22"/>
                    <a:pt x="50" y="22"/>
                    <a:pt x="5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BBB98DDE-A688-43A0-B7B1-8CB9C46677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3401" y="4799014"/>
              <a:ext cx="138112" cy="144463"/>
            </a:xfrm>
            <a:custGeom>
              <a:avLst/>
              <a:gdLst>
                <a:gd name="T0" fmla="*/ 87 w 87"/>
                <a:gd name="T1" fmla="*/ 91 h 91"/>
                <a:gd name="T2" fmla="*/ 79 w 87"/>
                <a:gd name="T3" fmla="*/ 91 h 91"/>
                <a:gd name="T4" fmla="*/ 65 w 87"/>
                <a:gd name="T5" fmla="*/ 60 h 91"/>
                <a:gd name="T6" fmla="*/ 20 w 87"/>
                <a:gd name="T7" fmla="*/ 60 h 91"/>
                <a:gd name="T8" fmla="*/ 7 w 87"/>
                <a:gd name="T9" fmla="*/ 91 h 91"/>
                <a:gd name="T10" fmla="*/ 0 w 87"/>
                <a:gd name="T11" fmla="*/ 91 h 91"/>
                <a:gd name="T12" fmla="*/ 41 w 87"/>
                <a:gd name="T13" fmla="*/ 0 h 91"/>
                <a:gd name="T14" fmla="*/ 45 w 87"/>
                <a:gd name="T15" fmla="*/ 0 h 91"/>
                <a:gd name="T16" fmla="*/ 87 w 87"/>
                <a:gd name="T17" fmla="*/ 91 h 91"/>
                <a:gd name="T18" fmla="*/ 44 w 87"/>
                <a:gd name="T19" fmla="*/ 11 h 91"/>
                <a:gd name="T20" fmla="*/ 23 w 87"/>
                <a:gd name="T21" fmla="*/ 54 h 91"/>
                <a:gd name="T22" fmla="*/ 63 w 87"/>
                <a:gd name="T23" fmla="*/ 54 h 91"/>
                <a:gd name="T24" fmla="*/ 44 w 87"/>
                <a:gd name="T25" fmla="*/ 1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91">
                  <a:moveTo>
                    <a:pt x="87" y="91"/>
                  </a:moveTo>
                  <a:lnTo>
                    <a:pt x="79" y="91"/>
                  </a:lnTo>
                  <a:lnTo>
                    <a:pt x="65" y="60"/>
                  </a:lnTo>
                  <a:lnTo>
                    <a:pt x="20" y="60"/>
                  </a:lnTo>
                  <a:lnTo>
                    <a:pt x="7" y="91"/>
                  </a:lnTo>
                  <a:lnTo>
                    <a:pt x="0" y="91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87" y="91"/>
                  </a:lnTo>
                  <a:close/>
                  <a:moveTo>
                    <a:pt x="44" y="11"/>
                  </a:moveTo>
                  <a:lnTo>
                    <a:pt x="23" y="54"/>
                  </a:lnTo>
                  <a:lnTo>
                    <a:pt x="63" y="54"/>
                  </a:lnTo>
                  <a:lnTo>
                    <a:pt x="4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90018D94-9468-4D0F-A96E-3B3FD13FD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4797427"/>
              <a:ext cx="128587" cy="149225"/>
            </a:xfrm>
            <a:custGeom>
              <a:avLst/>
              <a:gdLst>
                <a:gd name="T0" fmla="*/ 59 w 59"/>
                <a:gd name="T1" fmla="*/ 12 h 69"/>
                <a:gd name="T2" fmla="*/ 35 w 59"/>
                <a:gd name="T3" fmla="*/ 5 h 69"/>
                <a:gd name="T4" fmla="*/ 6 w 59"/>
                <a:gd name="T5" fmla="*/ 35 h 69"/>
                <a:gd name="T6" fmla="*/ 36 w 59"/>
                <a:gd name="T7" fmla="*/ 64 h 69"/>
                <a:gd name="T8" fmla="*/ 59 w 59"/>
                <a:gd name="T9" fmla="*/ 57 h 69"/>
                <a:gd name="T10" fmla="*/ 59 w 59"/>
                <a:gd name="T11" fmla="*/ 62 h 69"/>
                <a:gd name="T12" fmla="*/ 36 w 59"/>
                <a:gd name="T13" fmla="*/ 69 h 69"/>
                <a:gd name="T14" fmla="*/ 0 w 59"/>
                <a:gd name="T15" fmla="*/ 35 h 69"/>
                <a:gd name="T16" fmla="*/ 35 w 59"/>
                <a:gd name="T17" fmla="*/ 0 h 69"/>
                <a:gd name="T18" fmla="*/ 59 w 59"/>
                <a:gd name="T19" fmla="*/ 6 h 69"/>
                <a:gd name="T20" fmla="*/ 59 w 59"/>
                <a:gd name="T21" fmla="*/ 1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69">
                  <a:moveTo>
                    <a:pt x="59" y="12"/>
                  </a:moveTo>
                  <a:cubicBezTo>
                    <a:pt x="50" y="7"/>
                    <a:pt x="43" y="5"/>
                    <a:pt x="35" y="5"/>
                  </a:cubicBezTo>
                  <a:cubicBezTo>
                    <a:pt x="18" y="5"/>
                    <a:pt x="6" y="18"/>
                    <a:pt x="6" y="35"/>
                  </a:cubicBezTo>
                  <a:cubicBezTo>
                    <a:pt x="6" y="52"/>
                    <a:pt x="18" y="64"/>
                    <a:pt x="36" y="64"/>
                  </a:cubicBezTo>
                  <a:cubicBezTo>
                    <a:pt x="43" y="64"/>
                    <a:pt x="50" y="62"/>
                    <a:pt x="59" y="57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2" y="67"/>
                    <a:pt x="43" y="69"/>
                    <a:pt x="36" y="69"/>
                  </a:cubicBezTo>
                  <a:cubicBezTo>
                    <a:pt x="15" y="69"/>
                    <a:pt x="0" y="54"/>
                    <a:pt x="0" y="35"/>
                  </a:cubicBezTo>
                  <a:cubicBezTo>
                    <a:pt x="0" y="14"/>
                    <a:pt x="17" y="0"/>
                    <a:pt x="35" y="0"/>
                  </a:cubicBezTo>
                  <a:cubicBezTo>
                    <a:pt x="43" y="0"/>
                    <a:pt x="51" y="2"/>
                    <a:pt x="59" y="6"/>
                  </a:cubicBezTo>
                  <a:lnTo>
                    <a:pt x="5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F600A078-4022-438F-B33F-809E2FDCD8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6126" y="4797427"/>
              <a:ext cx="153987" cy="149225"/>
            </a:xfrm>
            <a:custGeom>
              <a:avLst/>
              <a:gdLst>
                <a:gd name="T0" fmla="*/ 35 w 71"/>
                <a:gd name="T1" fmla="*/ 69 h 69"/>
                <a:gd name="T2" fmla="*/ 0 w 71"/>
                <a:gd name="T3" fmla="*/ 35 h 69"/>
                <a:gd name="T4" fmla="*/ 35 w 71"/>
                <a:gd name="T5" fmla="*/ 0 h 69"/>
                <a:gd name="T6" fmla="*/ 71 w 71"/>
                <a:gd name="T7" fmla="*/ 35 h 69"/>
                <a:gd name="T8" fmla="*/ 35 w 71"/>
                <a:gd name="T9" fmla="*/ 69 h 69"/>
                <a:gd name="T10" fmla="*/ 36 w 71"/>
                <a:gd name="T11" fmla="*/ 5 h 69"/>
                <a:gd name="T12" fmla="*/ 6 w 71"/>
                <a:gd name="T13" fmla="*/ 35 h 69"/>
                <a:gd name="T14" fmla="*/ 36 w 71"/>
                <a:gd name="T15" fmla="*/ 64 h 69"/>
                <a:gd name="T16" fmla="*/ 65 w 71"/>
                <a:gd name="T17" fmla="*/ 35 h 69"/>
                <a:gd name="T18" fmla="*/ 36 w 71"/>
                <a:gd name="T19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9">
                  <a:moveTo>
                    <a:pt x="35" y="69"/>
                  </a:moveTo>
                  <a:cubicBezTo>
                    <a:pt x="16" y="69"/>
                    <a:pt x="0" y="54"/>
                    <a:pt x="0" y="35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55" y="0"/>
                    <a:pt x="71" y="15"/>
                    <a:pt x="71" y="35"/>
                  </a:cubicBezTo>
                  <a:cubicBezTo>
                    <a:pt x="71" y="54"/>
                    <a:pt x="55" y="69"/>
                    <a:pt x="35" y="69"/>
                  </a:cubicBezTo>
                  <a:close/>
                  <a:moveTo>
                    <a:pt x="36" y="5"/>
                  </a:moveTo>
                  <a:cubicBezTo>
                    <a:pt x="19" y="5"/>
                    <a:pt x="6" y="18"/>
                    <a:pt x="6" y="35"/>
                  </a:cubicBezTo>
                  <a:cubicBezTo>
                    <a:pt x="6" y="51"/>
                    <a:pt x="19" y="64"/>
                    <a:pt x="36" y="64"/>
                  </a:cubicBezTo>
                  <a:cubicBezTo>
                    <a:pt x="52" y="64"/>
                    <a:pt x="65" y="51"/>
                    <a:pt x="65" y="35"/>
                  </a:cubicBezTo>
                  <a:cubicBezTo>
                    <a:pt x="65" y="18"/>
                    <a:pt x="52" y="5"/>
                    <a:pt x="3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DDAB80C4-8EF7-4CBF-98A7-DD0906174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6" y="4799014"/>
              <a:ext cx="131762" cy="144463"/>
            </a:xfrm>
            <a:custGeom>
              <a:avLst/>
              <a:gdLst>
                <a:gd name="T0" fmla="*/ 76 w 83"/>
                <a:gd name="T1" fmla="*/ 0 h 91"/>
                <a:gd name="T2" fmla="*/ 83 w 83"/>
                <a:gd name="T3" fmla="*/ 0 h 91"/>
                <a:gd name="T4" fmla="*/ 83 w 83"/>
                <a:gd name="T5" fmla="*/ 91 h 91"/>
                <a:gd name="T6" fmla="*/ 76 w 83"/>
                <a:gd name="T7" fmla="*/ 91 h 91"/>
                <a:gd name="T8" fmla="*/ 76 w 83"/>
                <a:gd name="T9" fmla="*/ 11 h 91"/>
                <a:gd name="T10" fmla="*/ 76 w 83"/>
                <a:gd name="T11" fmla="*/ 11 h 91"/>
                <a:gd name="T12" fmla="*/ 42 w 83"/>
                <a:gd name="T13" fmla="*/ 53 h 91"/>
                <a:gd name="T14" fmla="*/ 7 w 83"/>
                <a:gd name="T15" fmla="*/ 11 h 91"/>
                <a:gd name="T16" fmla="*/ 7 w 83"/>
                <a:gd name="T17" fmla="*/ 11 h 91"/>
                <a:gd name="T18" fmla="*/ 7 w 83"/>
                <a:gd name="T19" fmla="*/ 91 h 91"/>
                <a:gd name="T20" fmla="*/ 0 w 83"/>
                <a:gd name="T21" fmla="*/ 91 h 91"/>
                <a:gd name="T22" fmla="*/ 0 w 83"/>
                <a:gd name="T23" fmla="*/ 0 h 91"/>
                <a:gd name="T24" fmla="*/ 7 w 83"/>
                <a:gd name="T25" fmla="*/ 0 h 91"/>
                <a:gd name="T26" fmla="*/ 42 w 83"/>
                <a:gd name="T27" fmla="*/ 42 h 91"/>
                <a:gd name="T28" fmla="*/ 76 w 83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91">
                  <a:moveTo>
                    <a:pt x="76" y="0"/>
                  </a:moveTo>
                  <a:lnTo>
                    <a:pt x="83" y="0"/>
                  </a:lnTo>
                  <a:lnTo>
                    <a:pt x="83" y="91"/>
                  </a:lnTo>
                  <a:lnTo>
                    <a:pt x="76" y="9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42" y="5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7" y="0"/>
                  </a:lnTo>
                  <a:lnTo>
                    <a:pt x="42" y="4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xmlns="" id="{D4D205C3-BC7D-4ED2-8083-E0BACCE5AF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2838" y="4799014"/>
              <a:ext cx="85725" cy="144463"/>
            </a:xfrm>
            <a:custGeom>
              <a:avLst/>
              <a:gdLst>
                <a:gd name="T0" fmla="*/ 18 w 40"/>
                <a:gd name="T1" fmla="*/ 0 h 67"/>
                <a:gd name="T2" fmla="*/ 40 w 40"/>
                <a:gd name="T3" fmla="*/ 18 h 67"/>
                <a:gd name="T4" fmla="*/ 18 w 40"/>
                <a:gd name="T5" fmla="*/ 36 h 67"/>
                <a:gd name="T6" fmla="*/ 5 w 40"/>
                <a:gd name="T7" fmla="*/ 36 h 67"/>
                <a:gd name="T8" fmla="*/ 5 w 40"/>
                <a:gd name="T9" fmla="*/ 67 h 67"/>
                <a:gd name="T10" fmla="*/ 0 w 40"/>
                <a:gd name="T11" fmla="*/ 67 h 67"/>
                <a:gd name="T12" fmla="*/ 0 w 40"/>
                <a:gd name="T13" fmla="*/ 0 h 67"/>
                <a:gd name="T14" fmla="*/ 18 w 40"/>
                <a:gd name="T15" fmla="*/ 0 h 67"/>
                <a:gd name="T16" fmla="*/ 5 w 40"/>
                <a:gd name="T17" fmla="*/ 31 h 67"/>
                <a:gd name="T18" fmla="*/ 18 w 40"/>
                <a:gd name="T19" fmla="*/ 31 h 67"/>
                <a:gd name="T20" fmla="*/ 35 w 40"/>
                <a:gd name="T21" fmla="*/ 18 h 67"/>
                <a:gd name="T22" fmla="*/ 18 w 40"/>
                <a:gd name="T23" fmla="*/ 5 h 67"/>
                <a:gd name="T24" fmla="*/ 5 w 40"/>
                <a:gd name="T25" fmla="*/ 5 h 67"/>
                <a:gd name="T26" fmla="*/ 5 w 40"/>
                <a:gd name="T27" fmla="*/ 3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67">
                  <a:moveTo>
                    <a:pt x="18" y="0"/>
                  </a:moveTo>
                  <a:cubicBezTo>
                    <a:pt x="34" y="0"/>
                    <a:pt x="40" y="8"/>
                    <a:pt x="40" y="18"/>
                  </a:cubicBezTo>
                  <a:cubicBezTo>
                    <a:pt x="40" y="26"/>
                    <a:pt x="35" y="36"/>
                    <a:pt x="18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0"/>
                  </a:lnTo>
                  <a:close/>
                  <a:moveTo>
                    <a:pt x="5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30" y="31"/>
                    <a:pt x="35" y="25"/>
                    <a:pt x="35" y="18"/>
                  </a:cubicBezTo>
                  <a:cubicBezTo>
                    <a:pt x="35" y="11"/>
                    <a:pt x="30" y="5"/>
                    <a:pt x="18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D5F7E162-C6AC-430E-847C-60A07932BE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6976" y="4799014"/>
              <a:ext cx="138112" cy="144463"/>
            </a:xfrm>
            <a:custGeom>
              <a:avLst/>
              <a:gdLst>
                <a:gd name="T0" fmla="*/ 87 w 87"/>
                <a:gd name="T1" fmla="*/ 91 h 91"/>
                <a:gd name="T2" fmla="*/ 80 w 87"/>
                <a:gd name="T3" fmla="*/ 91 h 91"/>
                <a:gd name="T4" fmla="*/ 65 w 87"/>
                <a:gd name="T5" fmla="*/ 60 h 91"/>
                <a:gd name="T6" fmla="*/ 22 w 87"/>
                <a:gd name="T7" fmla="*/ 60 h 91"/>
                <a:gd name="T8" fmla="*/ 7 w 87"/>
                <a:gd name="T9" fmla="*/ 91 h 91"/>
                <a:gd name="T10" fmla="*/ 0 w 87"/>
                <a:gd name="T11" fmla="*/ 91 h 91"/>
                <a:gd name="T12" fmla="*/ 41 w 87"/>
                <a:gd name="T13" fmla="*/ 0 h 91"/>
                <a:gd name="T14" fmla="*/ 45 w 87"/>
                <a:gd name="T15" fmla="*/ 0 h 91"/>
                <a:gd name="T16" fmla="*/ 87 w 87"/>
                <a:gd name="T17" fmla="*/ 91 h 91"/>
                <a:gd name="T18" fmla="*/ 43 w 87"/>
                <a:gd name="T19" fmla="*/ 11 h 91"/>
                <a:gd name="T20" fmla="*/ 24 w 87"/>
                <a:gd name="T21" fmla="*/ 54 h 91"/>
                <a:gd name="T22" fmla="*/ 62 w 87"/>
                <a:gd name="T23" fmla="*/ 54 h 91"/>
                <a:gd name="T24" fmla="*/ 43 w 87"/>
                <a:gd name="T25" fmla="*/ 1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91">
                  <a:moveTo>
                    <a:pt x="87" y="91"/>
                  </a:moveTo>
                  <a:lnTo>
                    <a:pt x="80" y="91"/>
                  </a:lnTo>
                  <a:lnTo>
                    <a:pt x="65" y="60"/>
                  </a:lnTo>
                  <a:lnTo>
                    <a:pt x="22" y="60"/>
                  </a:lnTo>
                  <a:lnTo>
                    <a:pt x="7" y="91"/>
                  </a:lnTo>
                  <a:lnTo>
                    <a:pt x="0" y="91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87" y="91"/>
                  </a:lnTo>
                  <a:close/>
                  <a:moveTo>
                    <a:pt x="43" y="11"/>
                  </a:moveTo>
                  <a:lnTo>
                    <a:pt x="24" y="54"/>
                  </a:lnTo>
                  <a:lnTo>
                    <a:pt x="62" y="54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EE34FCFE-7514-4437-929A-BFE1D8EC4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3" y="4799014"/>
              <a:ext cx="130175" cy="144463"/>
            </a:xfrm>
            <a:custGeom>
              <a:avLst/>
              <a:gdLst>
                <a:gd name="T0" fmla="*/ 82 w 82"/>
                <a:gd name="T1" fmla="*/ 91 h 91"/>
                <a:gd name="T2" fmla="*/ 75 w 82"/>
                <a:gd name="T3" fmla="*/ 91 h 91"/>
                <a:gd name="T4" fmla="*/ 7 w 82"/>
                <a:gd name="T5" fmla="*/ 12 h 91"/>
                <a:gd name="T6" fmla="*/ 7 w 82"/>
                <a:gd name="T7" fmla="*/ 91 h 91"/>
                <a:gd name="T8" fmla="*/ 0 w 82"/>
                <a:gd name="T9" fmla="*/ 91 h 91"/>
                <a:gd name="T10" fmla="*/ 0 w 82"/>
                <a:gd name="T11" fmla="*/ 0 h 91"/>
                <a:gd name="T12" fmla="*/ 5 w 82"/>
                <a:gd name="T13" fmla="*/ 0 h 91"/>
                <a:gd name="T14" fmla="*/ 75 w 82"/>
                <a:gd name="T15" fmla="*/ 79 h 91"/>
                <a:gd name="T16" fmla="*/ 75 w 82"/>
                <a:gd name="T17" fmla="*/ 0 h 91"/>
                <a:gd name="T18" fmla="*/ 82 w 82"/>
                <a:gd name="T19" fmla="*/ 0 h 91"/>
                <a:gd name="T20" fmla="*/ 82 w 82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91">
                  <a:moveTo>
                    <a:pt x="82" y="91"/>
                  </a:moveTo>
                  <a:lnTo>
                    <a:pt x="75" y="91"/>
                  </a:lnTo>
                  <a:lnTo>
                    <a:pt x="7" y="12"/>
                  </a:lnTo>
                  <a:lnTo>
                    <a:pt x="7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5" y="0"/>
                  </a:lnTo>
                  <a:lnTo>
                    <a:pt x="75" y="79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2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xmlns="" id="{BD98660D-F55F-4691-80B4-B039A86FC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238" y="4799014"/>
              <a:ext cx="123825" cy="144463"/>
            </a:xfrm>
            <a:custGeom>
              <a:avLst/>
              <a:gdLst>
                <a:gd name="T0" fmla="*/ 42 w 78"/>
                <a:gd name="T1" fmla="*/ 42 h 91"/>
                <a:gd name="T2" fmla="*/ 42 w 78"/>
                <a:gd name="T3" fmla="*/ 91 h 91"/>
                <a:gd name="T4" fmla="*/ 35 w 78"/>
                <a:gd name="T5" fmla="*/ 91 h 91"/>
                <a:gd name="T6" fmla="*/ 35 w 78"/>
                <a:gd name="T7" fmla="*/ 42 h 91"/>
                <a:gd name="T8" fmla="*/ 0 w 78"/>
                <a:gd name="T9" fmla="*/ 0 h 91"/>
                <a:gd name="T10" fmla="*/ 8 w 78"/>
                <a:gd name="T11" fmla="*/ 0 h 91"/>
                <a:gd name="T12" fmla="*/ 39 w 78"/>
                <a:gd name="T13" fmla="*/ 37 h 91"/>
                <a:gd name="T14" fmla="*/ 69 w 78"/>
                <a:gd name="T15" fmla="*/ 0 h 91"/>
                <a:gd name="T16" fmla="*/ 78 w 78"/>
                <a:gd name="T17" fmla="*/ 0 h 91"/>
                <a:gd name="T18" fmla="*/ 42 w 78"/>
                <a:gd name="T19" fmla="*/ 4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91">
                  <a:moveTo>
                    <a:pt x="42" y="42"/>
                  </a:moveTo>
                  <a:lnTo>
                    <a:pt x="42" y="91"/>
                  </a:lnTo>
                  <a:lnTo>
                    <a:pt x="35" y="91"/>
                  </a:lnTo>
                  <a:lnTo>
                    <a:pt x="35" y="42"/>
                  </a:lnTo>
                  <a:lnTo>
                    <a:pt x="0" y="0"/>
                  </a:lnTo>
                  <a:lnTo>
                    <a:pt x="8" y="0"/>
                  </a:lnTo>
                  <a:lnTo>
                    <a:pt x="39" y="37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xmlns="" id="{D2C484F9-8E79-44EB-BC73-2996024FB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826" y="4794252"/>
              <a:ext cx="106362" cy="155575"/>
            </a:xfrm>
            <a:custGeom>
              <a:avLst/>
              <a:gdLst>
                <a:gd name="T0" fmla="*/ 32 w 49"/>
                <a:gd name="T1" fmla="*/ 50 h 72"/>
                <a:gd name="T2" fmla="*/ 32 w 49"/>
                <a:gd name="T3" fmla="*/ 55 h 72"/>
                <a:gd name="T4" fmla="*/ 25 w 49"/>
                <a:gd name="T5" fmla="*/ 60 h 72"/>
                <a:gd name="T6" fmla="*/ 19 w 49"/>
                <a:gd name="T7" fmla="*/ 54 h 72"/>
                <a:gd name="T8" fmla="*/ 18 w 49"/>
                <a:gd name="T9" fmla="*/ 47 h 72"/>
                <a:gd name="T10" fmla="*/ 0 w 49"/>
                <a:gd name="T11" fmla="*/ 47 h 72"/>
                <a:gd name="T12" fmla="*/ 0 w 49"/>
                <a:gd name="T13" fmla="*/ 53 h 72"/>
                <a:gd name="T14" fmla="*/ 25 w 49"/>
                <a:gd name="T15" fmla="*/ 72 h 72"/>
                <a:gd name="T16" fmla="*/ 49 w 49"/>
                <a:gd name="T17" fmla="*/ 57 h 72"/>
                <a:gd name="T18" fmla="*/ 48 w 49"/>
                <a:gd name="T19" fmla="*/ 46 h 72"/>
                <a:gd name="T20" fmla="*/ 18 w 49"/>
                <a:gd name="T21" fmla="*/ 20 h 72"/>
                <a:gd name="T22" fmla="*/ 18 w 49"/>
                <a:gd name="T23" fmla="*/ 16 h 72"/>
                <a:gd name="T24" fmla="*/ 24 w 49"/>
                <a:gd name="T25" fmla="*/ 12 h 72"/>
                <a:gd name="T26" fmla="*/ 31 w 49"/>
                <a:gd name="T27" fmla="*/ 18 h 72"/>
                <a:gd name="T28" fmla="*/ 31 w 49"/>
                <a:gd name="T29" fmla="*/ 22 h 72"/>
                <a:gd name="T30" fmla="*/ 47 w 49"/>
                <a:gd name="T31" fmla="*/ 22 h 72"/>
                <a:gd name="T32" fmla="*/ 47 w 49"/>
                <a:gd name="T33" fmla="*/ 17 h 72"/>
                <a:gd name="T34" fmla="*/ 25 w 49"/>
                <a:gd name="T35" fmla="*/ 0 h 72"/>
                <a:gd name="T36" fmla="*/ 1 w 49"/>
                <a:gd name="T37" fmla="*/ 15 h 72"/>
                <a:gd name="T38" fmla="*/ 1 w 49"/>
                <a:gd name="T39" fmla="*/ 24 h 72"/>
                <a:gd name="T40" fmla="*/ 32 w 49"/>
                <a:gd name="T41" fmla="*/ 5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72">
                  <a:moveTo>
                    <a:pt x="32" y="50"/>
                  </a:moveTo>
                  <a:cubicBezTo>
                    <a:pt x="32" y="52"/>
                    <a:pt x="32" y="54"/>
                    <a:pt x="32" y="55"/>
                  </a:cubicBezTo>
                  <a:cubicBezTo>
                    <a:pt x="31" y="58"/>
                    <a:pt x="30" y="60"/>
                    <a:pt x="25" y="60"/>
                  </a:cubicBezTo>
                  <a:cubicBezTo>
                    <a:pt x="21" y="60"/>
                    <a:pt x="19" y="57"/>
                    <a:pt x="19" y="54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8"/>
                    <a:pt x="12" y="72"/>
                    <a:pt x="25" y="72"/>
                  </a:cubicBezTo>
                  <a:cubicBezTo>
                    <a:pt x="37" y="72"/>
                    <a:pt x="47" y="68"/>
                    <a:pt x="49" y="57"/>
                  </a:cubicBezTo>
                  <a:cubicBezTo>
                    <a:pt x="49" y="51"/>
                    <a:pt x="49" y="47"/>
                    <a:pt x="48" y="46"/>
                  </a:cubicBezTo>
                  <a:cubicBezTo>
                    <a:pt x="46" y="32"/>
                    <a:pt x="20" y="27"/>
                    <a:pt x="18" y="20"/>
                  </a:cubicBezTo>
                  <a:cubicBezTo>
                    <a:pt x="18" y="18"/>
                    <a:pt x="18" y="17"/>
                    <a:pt x="18" y="16"/>
                  </a:cubicBezTo>
                  <a:cubicBezTo>
                    <a:pt x="19" y="14"/>
                    <a:pt x="20" y="12"/>
                    <a:pt x="24" y="12"/>
                  </a:cubicBezTo>
                  <a:cubicBezTo>
                    <a:pt x="28" y="12"/>
                    <a:pt x="31" y="14"/>
                    <a:pt x="31" y="18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2"/>
                    <a:pt x="34" y="0"/>
                    <a:pt x="25" y="0"/>
                  </a:cubicBezTo>
                  <a:cubicBezTo>
                    <a:pt x="13" y="0"/>
                    <a:pt x="3" y="4"/>
                    <a:pt x="1" y="15"/>
                  </a:cubicBezTo>
                  <a:cubicBezTo>
                    <a:pt x="1" y="18"/>
                    <a:pt x="1" y="21"/>
                    <a:pt x="1" y="24"/>
                  </a:cubicBezTo>
                  <a:cubicBezTo>
                    <a:pt x="4" y="38"/>
                    <a:pt x="28" y="42"/>
                    <a:pt x="32" y="5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xmlns="" id="{8857181B-4404-4209-B2D2-C4F1F9023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1" y="4797427"/>
              <a:ext cx="104775" cy="152400"/>
            </a:xfrm>
            <a:custGeom>
              <a:avLst/>
              <a:gdLst>
                <a:gd name="T0" fmla="*/ 31 w 48"/>
                <a:gd name="T1" fmla="*/ 49 h 71"/>
                <a:gd name="T2" fmla="*/ 31 w 48"/>
                <a:gd name="T3" fmla="*/ 54 h 71"/>
                <a:gd name="T4" fmla="*/ 24 w 48"/>
                <a:gd name="T5" fmla="*/ 59 h 71"/>
                <a:gd name="T6" fmla="*/ 18 w 48"/>
                <a:gd name="T7" fmla="*/ 53 h 71"/>
                <a:gd name="T8" fmla="*/ 18 w 48"/>
                <a:gd name="T9" fmla="*/ 46 h 71"/>
                <a:gd name="T10" fmla="*/ 0 w 48"/>
                <a:gd name="T11" fmla="*/ 46 h 71"/>
                <a:gd name="T12" fmla="*/ 0 w 48"/>
                <a:gd name="T13" fmla="*/ 51 h 71"/>
                <a:gd name="T14" fmla="*/ 24 w 48"/>
                <a:gd name="T15" fmla="*/ 71 h 71"/>
                <a:gd name="T16" fmla="*/ 47 w 48"/>
                <a:gd name="T17" fmla="*/ 55 h 71"/>
                <a:gd name="T18" fmla="*/ 47 w 48"/>
                <a:gd name="T19" fmla="*/ 45 h 71"/>
                <a:gd name="T20" fmla="*/ 17 w 48"/>
                <a:gd name="T21" fmla="*/ 19 h 71"/>
                <a:gd name="T22" fmla="*/ 17 w 48"/>
                <a:gd name="T23" fmla="*/ 15 h 71"/>
                <a:gd name="T24" fmla="*/ 23 w 48"/>
                <a:gd name="T25" fmla="*/ 11 h 71"/>
                <a:gd name="T26" fmla="*/ 30 w 48"/>
                <a:gd name="T27" fmla="*/ 17 h 71"/>
                <a:gd name="T28" fmla="*/ 30 w 48"/>
                <a:gd name="T29" fmla="*/ 21 h 71"/>
                <a:gd name="T30" fmla="*/ 46 w 48"/>
                <a:gd name="T31" fmla="*/ 21 h 71"/>
                <a:gd name="T32" fmla="*/ 46 w 48"/>
                <a:gd name="T33" fmla="*/ 16 h 71"/>
                <a:gd name="T34" fmla="*/ 24 w 48"/>
                <a:gd name="T35" fmla="*/ 0 h 71"/>
                <a:gd name="T36" fmla="*/ 1 w 48"/>
                <a:gd name="T37" fmla="*/ 14 h 71"/>
                <a:gd name="T38" fmla="*/ 1 w 48"/>
                <a:gd name="T39" fmla="*/ 23 h 71"/>
                <a:gd name="T40" fmla="*/ 31 w 48"/>
                <a:gd name="T41" fmla="*/ 4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1">
                  <a:moveTo>
                    <a:pt x="31" y="49"/>
                  </a:moveTo>
                  <a:cubicBezTo>
                    <a:pt x="31" y="51"/>
                    <a:pt x="31" y="53"/>
                    <a:pt x="31" y="54"/>
                  </a:cubicBezTo>
                  <a:cubicBezTo>
                    <a:pt x="30" y="56"/>
                    <a:pt x="29" y="59"/>
                    <a:pt x="24" y="59"/>
                  </a:cubicBezTo>
                  <a:cubicBezTo>
                    <a:pt x="20" y="59"/>
                    <a:pt x="18" y="56"/>
                    <a:pt x="18" y="53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66"/>
                    <a:pt x="11" y="71"/>
                    <a:pt x="24" y="71"/>
                  </a:cubicBezTo>
                  <a:cubicBezTo>
                    <a:pt x="36" y="71"/>
                    <a:pt x="46" y="67"/>
                    <a:pt x="47" y="55"/>
                  </a:cubicBezTo>
                  <a:cubicBezTo>
                    <a:pt x="48" y="50"/>
                    <a:pt x="48" y="46"/>
                    <a:pt x="47" y="45"/>
                  </a:cubicBezTo>
                  <a:cubicBezTo>
                    <a:pt x="44" y="31"/>
                    <a:pt x="19" y="27"/>
                    <a:pt x="17" y="19"/>
                  </a:cubicBezTo>
                  <a:cubicBezTo>
                    <a:pt x="17" y="17"/>
                    <a:pt x="17" y="16"/>
                    <a:pt x="17" y="15"/>
                  </a:cubicBezTo>
                  <a:cubicBezTo>
                    <a:pt x="18" y="13"/>
                    <a:pt x="19" y="11"/>
                    <a:pt x="23" y="11"/>
                  </a:cubicBezTo>
                  <a:cubicBezTo>
                    <a:pt x="27" y="11"/>
                    <a:pt x="30" y="13"/>
                    <a:pt x="30" y="1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2"/>
                    <a:pt x="33" y="0"/>
                    <a:pt x="24" y="0"/>
                  </a:cubicBezTo>
                  <a:cubicBezTo>
                    <a:pt x="12" y="0"/>
                    <a:pt x="2" y="3"/>
                    <a:pt x="1" y="14"/>
                  </a:cubicBezTo>
                  <a:cubicBezTo>
                    <a:pt x="0" y="17"/>
                    <a:pt x="0" y="20"/>
                    <a:pt x="1" y="23"/>
                  </a:cubicBezTo>
                  <a:cubicBezTo>
                    <a:pt x="4" y="37"/>
                    <a:pt x="27" y="41"/>
                    <a:pt x="31" y="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xmlns="" id="{D1D68688-7126-4CA1-949E-003381571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301" y="4799014"/>
              <a:ext cx="122237" cy="144463"/>
            </a:xfrm>
            <a:custGeom>
              <a:avLst/>
              <a:gdLst>
                <a:gd name="T0" fmla="*/ 56 w 77"/>
                <a:gd name="T1" fmla="*/ 74 h 91"/>
                <a:gd name="T2" fmla="*/ 55 w 77"/>
                <a:gd name="T3" fmla="*/ 0 h 91"/>
                <a:gd name="T4" fmla="*/ 77 w 77"/>
                <a:gd name="T5" fmla="*/ 0 h 91"/>
                <a:gd name="T6" fmla="*/ 77 w 77"/>
                <a:gd name="T7" fmla="*/ 91 h 91"/>
                <a:gd name="T8" fmla="*/ 44 w 77"/>
                <a:gd name="T9" fmla="*/ 91 h 91"/>
                <a:gd name="T10" fmla="*/ 21 w 77"/>
                <a:gd name="T11" fmla="*/ 15 h 91"/>
                <a:gd name="T12" fmla="*/ 22 w 77"/>
                <a:gd name="T13" fmla="*/ 91 h 91"/>
                <a:gd name="T14" fmla="*/ 0 w 77"/>
                <a:gd name="T15" fmla="*/ 91 h 91"/>
                <a:gd name="T16" fmla="*/ 0 w 77"/>
                <a:gd name="T17" fmla="*/ 0 h 91"/>
                <a:gd name="T18" fmla="*/ 34 w 77"/>
                <a:gd name="T19" fmla="*/ 0 h 91"/>
                <a:gd name="T20" fmla="*/ 56 w 77"/>
                <a:gd name="T21" fmla="*/ 7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91">
                  <a:moveTo>
                    <a:pt x="56" y="74"/>
                  </a:moveTo>
                  <a:lnTo>
                    <a:pt x="55" y="0"/>
                  </a:lnTo>
                  <a:lnTo>
                    <a:pt x="77" y="0"/>
                  </a:lnTo>
                  <a:lnTo>
                    <a:pt x="77" y="91"/>
                  </a:lnTo>
                  <a:lnTo>
                    <a:pt x="44" y="91"/>
                  </a:lnTo>
                  <a:lnTo>
                    <a:pt x="21" y="15"/>
                  </a:lnTo>
                  <a:lnTo>
                    <a:pt x="22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4" y="0"/>
                  </a:lnTo>
                  <a:lnTo>
                    <a:pt x="56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xmlns="" id="{8A8C621C-22A8-4A0C-B190-DABA31FBA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1" y="4799014"/>
              <a:ext cx="115887" cy="144463"/>
            </a:xfrm>
            <a:custGeom>
              <a:avLst/>
              <a:gdLst>
                <a:gd name="T0" fmla="*/ 36 w 73"/>
                <a:gd name="T1" fmla="*/ 7 h 91"/>
                <a:gd name="T2" fmla="*/ 24 w 73"/>
                <a:gd name="T3" fmla="*/ 91 h 91"/>
                <a:gd name="T4" fmla="*/ 0 w 73"/>
                <a:gd name="T5" fmla="*/ 91 h 91"/>
                <a:gd name="T6" fmla="*/ 16 w 73"/>
                <a:gd name="T7" fmla="*/ 0 h 91"/>
                <a:gd name="T8" fmla="*/ 57 w 73"/>
                <a:gd name="T9" fmla="*/ 0 h 91"/>
                <a:gd name="T10" fmla="*/ 73 w 73"/>
                <a:gd name="T11" fmla="*/ 91 h 91"/>
                <a:gd name="T12" fmla="*/ 49 w 73"/>
                <a:gd name="T13" fmla="*/ 91 h 91"/>
                <a:gd name="T14" fmla="*/ 36 w 73"/>
                <a:gd name="T1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91">
                  <a:moveTo>
                    <a:pt x="36" y="7"/>
                  </a:moveTo>
                  <a:lnTo>
                    <a:pt x="24" y="91"/>
                  </a:lnTo>
                  <a:lnTo>
                    <a:pt x="0" y="91"/>
                  </a:lnTo>
                  <a:lnTo>
                    <a:pt x="16" y="0"/>
                  </a:lnTo>
                  <a:lnTo>
                    <a:pt x="57" y="0"/>
                  </a:lnTo>
                  <a:lnTo>
                    <a:pt x="73" y="91"/>
                  </a:lnTo>
                  <a:lnTo>
                    <a:pt x="49" y="91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xmlns="" id="{C81922AB-F883-430C-BFD6-763B8486E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1" y="4799014"/>
              <a:ext cx="160337" cy="144463"/>
            </a:xfrm>
            <a:custGeom>
              <a:avLst/>
              <a:gdLst>
                <a:gd name="T0" fmla="*/ 78 w 101"/>
                <a:gd name="T1" fmla="*/ 7 h 91"/>
                <a:gd name="T2" fmla="*/ 63 w 101"/>
                <a:gd name="T3" fmla="*/ 91 h 91"/>
                <a:gd name="T4" fmla="*/ 40 w 101"/>
                <a:gd name="T5" fmla="*/ 91 h 91"/>
                <a:gd name="T6" fmla="*/ 24 w 101"/>
                <a:gd name="T7" fmla="*/ 7 h 91"/>
                <a:gd name="T8" fmla="*/ 24 w 101"/>
                <a:gd name="T9" fmla="*/ 91 h 91"/>
                <a:gd name="T10" fmla="*/ 0 w 101"/>
                <a:gd name="T11" fmla="*/ 91 h 91"/>
                <a:gd name="T12" fmla="*/ 2 w 101"/>
                <a:gd name="T13" fmla="*/ 0 h 91"/>
                <a:gd name="T14" fmla="*/ 40 w 101"/>
                <a:gd name="T15" fmla="*/ 0 h 91"/>
                <a:gd name="T16" fmla="*/ 51 w 101"/>
                <a:gd name="T17" fmla="*/ 72 h 91"/>
                <a:gd name="T18" fmla="*/ 63 w 101"/>
                <a:gd name="T19" fmla="*/ 0 h 91"/>
                <a:gd name="T20" fmla="*/ 100 w 101"/>
                <a:gd name="T21" fmla="*/ 0 h 91"/>
                <a:gd name="T22" fmla="*/ 101 w 101"/>
                <a:gd name="T23" fmla="*/ 91 h 91"/>
                <a:gd name="T24" fmla="*/ 79 w 101"/>
                <a:gd name="T25" fmla="*/ 91 h 91"/>
                <a:gd name="T26" fmla="*/ 78 w 101"/>
                <a:gd name="T27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91">
                  <a:moveTo>
                    <a:pt x="78" y="7"/>
                  </a:moveTo>
                  <a:lnTo>
                    <a:pt x="63" y="91"/>
                  </a:lnTo>
                  <a:lnTo>
                    <a:pt x="40" y="91"/>
                  </a:lnTo>
                  <a:lnTo>
                    <a:pt x="24" y="7"/>
                  </a:lnTo>
                  <a:lnTo>
                    <a:pt x="24" y="91"/>
                  </a:lnTo>
                  <a:lnTo>
                    <a:pt x="0" y="91"/>
                  </a:lnTo>
                  <a:lnTo>
                    <a:pt x="2" y="0"/>
                  </a:lnTo>
                  <a:lnTo>
                    <a:pt x="40" y="0"/>
                  </a:lnTo>
                  <a:lnTo>
                    <a:pt x="51" y="72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01" y="91"/>
                  </a:lnTo>
                  <a:lnTo>
                    <a:pt x="79" y="91"/>
                  </a:lnTo>
                  <a:lnTo>
                    <a:pt x="7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xmlns="" id="{1A2D30CB-29F1-42D1-AEE1-F2BDDBD6C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6" y="4799014"/>
              <a:ext cx="101600" cy="149225"/>
            </a:xfrm>
            <a:custGeom>
              <a:avLst/>
              <a:gdLst>
                <a:gd name="T0" fmla="*/ 24 w 47"/>
                <a:gd name="T1" fmla="*/ 57 h 69"/>
                <a:gd name="T2" fmla="*/ 30 w 47"/>
                <a:gd name="T3" fmla="*/ 52 h 69"/>
                <a:gd name="T4" fmla="*/ 30 w 47"/>
                <a:gd name="T5" fmla="*/ 50 h 69"/>
                <a:gd name="T6" fmla="*/ 30 w 47"/>
                <a:gd name="T7" fmla="*/ 0 h 69"/>
                <a:gd name="T8" fmla="*/ 47 w 47"/>
                <a:gd name="T9" fmla="*/ 0 h 69"/>
                <a:gd name="T10" fmla="*/ 47 w 47"/>
                <a:gd name="T11" fmla="*/ 48 h 69"/>
                <a:gd name="T12" fmla="*/ 47 w 47"/>
                <a:gd name="T13" fmla="*/ 53 h 69"/>
                <a:gd name="T14" fmla="*/ 24 w 47"/>
                <a:gd name="T15" fmla="*/ 69 h 69"/>
                <a:gd name="T16" fmla="*/ 0 w 47"/>
                <a:gd name="T17" fmla="*/ 53 h 69"/>
                <a:gd name="T18" fmla="*/ 0 w 47"/>
                <a:gd name="T19" fmla="*/ 48 h 69"/>
                <a:gd name="T20" fmla="*/ 0 w 47"/>
                <a:gd name="T21" fmla="*/ 0 h 69"/>
                <a:gd name="T22" fmla="*/ 17 w 47"/>
                <a:gd name="T23" fmla="*/ 0 h 69"/>
                <a:gd name="T24" fmla="*/ 17 w 47"/>
                <a:gd name="T25" fmla="*/ 50 h 69"/>
                <a:gd name="T26" fmla="*/ 17 w 47"/>
                <a:gd name="T27" fmla="*/ 52 h 69"/>
                <a:gd name="T28" fmla="*/ 24 w 47"/>
                <a:gd name="T2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9">
                  <a:moveTo>
                    <a:pt x="24" y="57"/>
                  </a:moveTo>
                  <a:cubicBezTo>
                    <a:pt x="29" y="57"/>
                    <a:pt x="30" y="54"/>
                    <a:pt x="30" y="52"/>
                  </a:cubicBezTo>
                  <a:cubicBezTo>
                    <a:pt x="30" y="52"/>
                    <a:pt x="30" y="51"/>
                    <a:pt x="30" y="5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50"/>
                    <a:pt x="47" y="52"/>
                    <a:pt x="47" y="53"/>
                  </a:cubicBezTo>
                  <a:cubicBezTo>
                    <a:pt x="46" y="65"/>
                    <a:pt x="36" y="69"/>
                    <a:pt x="24" y="69"/>
                  </a:cubicBezTo>
                  <a:cubicBezTo>
                    <a:pt x="11" y="69"/>
                    <a:pt x="2" y="65"/>
                    <a:pt x="0" y="53"/>
                  </a:cubicBezTo>
                  <a:cubicBezTo>
                    <a:pt x="0" y="52"/>
                    <a:pt x="0" y="50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1"/>
                    <a:pt x="17" y="52"/>
                    <a:pt x="17" y="52"/>
                  </a:cubicBezTo>
                  <a:cubicBezTo>
                    <a:pt x="18" y="54"/>
                    <a:pt x="19" y="57"/>
                    <a:pt x="24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xmlns="" id="{441941EA-FD26-4AA3-B53F-AF8FC909A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638" y="4797427"/>
              <a:ext cx="104775" cy="150813"/>
            </a:xfrm>
            <a:custGeom>
              <a:avLst/>
              <a:gdLst>
                <a:gd name="T0" fmla="*/ 24 w 48"/>
                <a:gd name="T1" fmla="*/ 58 h 70"/>
                <a:gd name="T2" fmla="*/ 30 w 48"/>
                <a:gd name="T3" fmla="*/ 53 h 70"/>
                <a:gd name="T4" fmla="*/ 31 w 48"/>
                <a:gd name="T5" fmla="*/ 50 h 70"/>
                <a:gd name="T6" fmla="*/ 31 w 48"/>
                <a:gd name="T7" fmla="*/ 40 h 70"/>
                <a:gd name="T8" fmla="*/ 24 w 48"/>
                <a:gd name="T9" fmla="*/ 40 h 70"/>
                <a:gd name="T10" fmla="*/ 24 w 48"/>
                <a:gd name="T11" fmla="*/ 31 h 70"/>
                <a:gd name="T12" fmla="*/ 48 w 48"/>
                <a:gd name="T13" fmla="*/ 31 h 70"/>
                <a:gd name="T14" fmla="*/ 48 w 48"/>
                <a:gd name="T15" fmla="*/ 49 h 70"/>
                <a:gd name="T16" fmla="*/ 47 w 48"/>
                <a:gd name="T17" fmla="*/ 53 h 70"/>
                <a:gd name="T18" fmla="*/ 24 w 48"/>
                <a:gd name="T19" fmla="*/ 70 h 70"/>
                <a:gd name="T20" fmla="*/ 0 w 48"/>
                <a:gd name="T21" fmla="*/ 53 h 70"/>
                <a:gd name="T22" fmla="*/ 0 w 48"/>
                <a:gd name="T23" fmla="*/ 49 h 70"/>
                <a:gd name="T24" fmla="*/ 0 w 48"/>
                <a:gd name="T25" fmla="*/ 20 h 70"/>
                <a:gd name="T26" fmla="*/ 0 w 48"/>
                <a:gd name="T27" fmla="*/ 16 h 70"/>
                <a:gd name="T28" fmla="*/ 24 w 48"/>
                <a:gd name="T29" fmla="*/ 0 h 70"/>
                <a:gd name="T30" fmla="*/ 47 w 48"/>
                <a:gd name="T31" fmla="*/ 16 h 70"/>
                <a:gd name="T32" fmla="*/ 47 w 48"/>
                <a:gd name="T33" fmla="*/ 20 h 70"/>
                <a:gd name="T34" fmla="*/ 47 w 48"/>
                <a:gd name="T35" fmla="*/ 23 h 70"/>
                <a:gd name="T36" fmla="*/ 30 w 48"/>
                <a:gd name="T37" fmla="*/ 23 h 70"/>
                <a:gd name="T38" fmla="*/ 30 w 48"/>
                <a:gd name="T39" fmla="*/ 19 h 70"/>
                <a:gd name="T40" fmla="*/ 30 w 48"/>
                <a:gd name="T41" fmla="*/ 16 h 70"/>
                <a:gd name="T42" fmla="*/ 24 w 48"/>
                <a:gd name="T43" fmla="*/ 12 h 70"/>
                <a:gd name="T44" fmla="*/ 17 w 48"/>
                <a:gd name="T45" fmla="*/ 16 h 70"/>
                <a:gd name="T46" fmla="*/ 17 w 48"/>
                <a:gd name="T47" fmla="*/ 20 h 70"/>
                <a:gd name="T48" fmla="*/ 17 w 48"/>
                <a:gd name="T49" fmla="*/ 50 h 70"/>
                <a:gd name="T50" fmla="*/ 17 w 48"/>
                <a:gd name="T51" fmla="*/ 53 h 70"/>
                <a:gd name="T52" fmla="*/ 24 w 48"/>
                <a:gd name="T53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70">
                  <a:moveTo>
                    <a:pt x="24" y="58"/>
                  </a:moveTo>
                  <a:cubicBezTo>
                    <a:pt x="29" y="58"/>
                    <a:pt x="30" y="55"/>
                    <a:pt x="30" y="53"/>
                  </a:cubicBezTo>
                  <a:cubicBezTo>
                    <a:pt x="31" y="52"/>
                    <a:pt x="31" y="51"/>
                    <a:pt x="31" y="5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50"/>
                    <a:pt x="47" y="51"/>
                    <a:pt x="47" y="53"/>
                  </a:cubicBezTo>
                  <a:cubicBezTo>
                    <a:pt x="46" y="65"/>
                    <a:pt x="36" y="70"/>
                    <a:pt x="24" y="70"/>
                  </a:cubicBezTo>
                  <a:cubicBezTo>
                    <a:pt x="12" y="70"/>
                    <a:pt x="1" y="65"/>
                    <a:pt x="0" y="53"/>
                  </a:cubicBezTo>
                  <a:cubicBezTo>
                    <a:pt x="0" y="51"/>
                    <a:pt x="0" y="50"/>
                    <a:pt x="0" y="4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7"/>
                    <a:pt x="0" y="16"/>
                  </a:cubicBezTo>
                  <a:cubicBezTo>
                    <a:pt x="2" y="3"/>
                    <a:pt x="12" y="0"/>
                    <a:pt x="24" y="0"/>
                  </a:cubicBezTo>
                  <a:cubicBezTo>
                    <a:pt x="36" y="0"/>
                    <a:pt x="46" y="3"/>
                    <a:pt x="47" y="16"/>
                  </a:cubicBezTo>
                  <a:cubicBezTo>
                    <a:pt x="47" y="18"/>
                    <a:pt x="47" y="20"/>
                    <a:pt x="47" y="20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7"/>
                    <a:pt x="30" y="16"/>
                  </a:cubicBezTo>
                  <a:cubicBezTo>
                    <a:pt x="30" y="15"/>
                    <a:pt x="29" y="12"/>
                    <a:pt x="24" y="12"/>
                  </a:cubicBezTo>
                  <a:cubicBezTo>
                    <a:pt x="19" y="12"/>
                    <a:pt x="17" y="15"/>
                    <a:pt x="17" y="16"/>
                  </a:cubicBezTo>
                  <a:cubicBezTo>
                    <a:pt x="17" y="17"/>
                    <a:pt x="17" y="18"/>
                    <a:pt x="17" y="2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1"/>
                    <a:pt x="17" y="52"/>
                    <a:pt x="17" y="53"/>
                  </a:cubicBezTo>
                  <a:cubicBezTo>
                    <a:pt x="17" y="55"/>
                    <a:pt x="19" y="58"/>
                    <a:pt x="24" y="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hangingPunct="0"/>
              <a:endParaRPr lang="en-GB" sz="2400" kern="0">
                <a:solidFill>
                  <a:srgbClr val="373C00"/>
                </a:solidFill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28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28"/>
          <p:cNvSpPr txBox="1"/>
          <p:nvPr/>
        </p:nvSpPr>
        <p:spPr>
          <a:xfrm>
            <a:off x="922097" y="1490692"/>
            <a:ext cx="984558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80000"/>
              </a:lnSpc>
              <a:defRPr sz="5500">
                <a:solidFill>
                  <a:srgbClr val="FFFFFF"/>
                </a:solidFill>
              </a:defRPr>
            </a:lvl1pPr>
          </a:lstStyle>
          <a:p>
            <a:pPr hangingPunct="0">
              <a:lnSpc>
                <a:spcPct val="100000"/>
              </a:lnSpc>
            </a:pPr>
            <a:r>
              <a:rPr lang="en-US" sz="3200" b="1" kern="0" dirty="0">
                <a:sym typeface="Calibri"/>
              </a:rPr>
              <a:t>Preparations Round the Globe for C-V2X Rollout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/>
          </p:nvPr>
        </p:nvGraphicFramePr>
        <p:xfrm>
          <a:off x="922097" y="1983135"/>
          <a:ext cx="10350622" cy="4230766"/>
        </p:xfrm>
        <a:graphic>
          <a:graphicData uri="http://schemas.openxmlformats.org/drawingml/2006/table">
            <a:tbl>
              <a:tblPr firstRow="1" bandRow="1">
                <a:effectLst>
                  <a:outerShdw blurRad="1028700" dir="10500000" sx="99000" sy="99000" algn="ctr" rotWithShape="0">
                    <a:schemeClr val="bg1">
                      <a:alpha val="63000"/>
                    </a:schemeClr>
                  </a:outerShdw>
                </a:effectLst>
                <a:tableStyleId>{5940675A-B579-460E-94D1-54222C63F5DA}</a:tableStyleId>
              </a:tblPr>
              <a:tblGrid>
                <a:gridCol w="2694560">
                  <a:extLst>
                    <a:ext uri="{9D8B030D-6E8A-4147-A177-3AD203B41FA5}">
                      <a16:colId xmlns:a16="http://schemas.microsoft.com/office/drawing/2014/main" xmlns="" val="563200075"/>
                    </a:ext>
                  </a:extLst>
                </a:gridCol>
                <a:gridCol w="4312692">
                  <a:extLst>
                    <a:ext uri="{9D8B030D-6E8A-4147-A177-3AD203B41FA5}">
                      <a16:colId xmlns:a16="http://schemas.microsoft.com/office/drawing/2014/main" xmlns="" val="1128949422"/>
                    </a:ext>
                  </a:extLst>
                </a:gridCol>
                <a:gridCol w="3343370">
                  <a:extLst>
                    <a:ext uri="{9D8B030D-6E8A-4147-A177-3AD203B41FA5}">
                      <a16:colId xmlns:a16="http://schemas.microsoft.com/office/drawing/2014/main" xmlns="" val="3124895480"/>
                    </a:ext>
                  </a:extLst>
                </a:gridCol>
              </a:tblGrid>
              <a:tr h="941036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chemeClr val="bg1"/>
                          </a:solidFill>
                        </a:rPr>
                        <a:t>China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C-V2X Support – 20 MHz for Trials in</a:t>
                      </a:r>
                      <a:r>
                        <a:rPr lang="en-GB" sz="1600" b="1" baseline="0" dirty="0">
                          <a:solidFill>
                            <a:schemeClr val="bg1"/>
                          </a:solidFill>
                        </a:rPr>
                        <a:t> 5.9 GHz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First in world 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en-GB" sz="16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deploy C-V2X on road - 2021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Successful Collaboration: MIIT- IMT -MOT 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74534139"/>
                  </a:ext>
                </a:extLst>
              </a:tr>
              <a:tr h="1156130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chemeClr val="bg1"/>
                          </a:solidFill>
                        </a:rPr>
                        <a:t>USA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FCC amendment – introduce C-V2X (5.9 GHz)</a:t>
                      </a:r>
                    </a:p>
                    <a:p>
                      <a:pPr algn="l"/>
                      <a:r>
                        <a:rPr lang="en-GB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NHTSA NPRM and USDOT –  RFC on V2X communications</a:t>
                      </a:r>
                    </a:p>
                    <a:p>
                      <a:pPr algn="l"/>
                      <a:r>
                        <a:rPr lang="en-GB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Encourage OEM requirement for </a:t>
                      </a:r>
                      <a:r>
                        <a:rPr lang="en-GB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C-V2X</a:t>
                      </a:r>
                      <a:endParaRPr lang="en-GB" sz="16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575874"/>
                  </a:ext>
                </a:extLst>
              </a:tr>
              <a:tr h="1206924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chemeClr val="bg1"/>
                          </a:solidFill>
                        </a:rPr>
                        <a:t>Europe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EC – Connected, Cooperative and Automated Mobility (CCAM) – Vehicles in 2020  with </a:t>
                      </a:r>
                      <a:r>
                        <a:rPr lang="en-GB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internet</a:t>
                      </a:r>
                      <a:endParaRPr lang="en-GB" sz="16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/>
                      <a:r>
                        <a:rPr lang="en-GB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Co-operative Intelligent Transport Systems Delegated Act – to include C-V2X – </a:t>
                      </a:r>
                      <a:r>
                        <a:rPr kumimoji="0" lang="en-GB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Helvetica"/>
                        </a:rPr>
                        <a:t>DG MOVE / CONNECT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5490523"/>
                  </a:ext>
                </a:extLst>
              </a:tr>
              <a:tr h="510848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chemeClr val="bg1"/>
                          </a:solidFill>
                        </a:rPr>
                        <a:t>Korea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Telecommunications Technology Association </a:t>
                      </a:r>
                      <a:r>
                        <a:rPr lang="en-GB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(TTA)  &amp; </a:t>
                      </a:r>
                      <a:r>
                        <a:rPr lang="en-GB" sz="1600" b="1" baseline="0" dirty="0">
                          <a:solidFill>
                            <a:schemeClr val="bg1"/>
                          </a:solidFill>
                        </a:rPr>
                        <a:t>KOTSA – favour C-V2X  - Trials in Seoul 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3310407"/>
                  </a:ext>
                </a:extLst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260" y="2110483"/>
            <a:ext cx="548640" cy="365095"/>
          </a:xfrm>
          <a:prstGeom prst="rect">
            <a:avLst/>
          </a:prstGeom>
        </p:spPr>
      </p:pic>
      <p:pic>
        <p:nvPicPr>
          <p:cNvPr id="6" name="Picture 2" descr="Image result for usa flag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260" y="3087382"/>
            <a:ext cx="54864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260" y="4239408"/>
            <a:ext cx="548640" cy="365760"/>
          </a:xfrm>
          <a:prstGeom prst="rect">
            <a:avLst/>
          </a:prstGeom>
        </p:spPr>
      </p:pic>
      <p:pic>
        <p:nvPicPr>
          <p:cNvPr id="8" name="Grafik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260" y="5711167"/>
            <a:ext cx="548640" cy="36576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182" y="1603996"/>
            <a:ext cx="2125538" cy="275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181" y="2052420"/>
            <a:ext cx="2102453" cy="433650"/>
          </a:xfrm>
          <a:prstGeom prst="rect">
            <a:avLst/>
          </a:prstGeom>
        </p:spPr>
      </p:pic>
      <p:pic>
        <p:nvPicPr>
          <p:cNvPr id="11" name="Picture 2" descr="images/logo_en.png&#10;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5720" y="3176215"/>
            <a:ext cx="1392932" cy="50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788" y="5089760"/>
            <a:ext cx="1425324" cy="987168"/>
          </a:xfrm>
          <a:prstGeom prst="rect">
            <a:avLst/>
          </a:prstGeom>
        </p:spPr>
      </p:pic>
      <p:pic>
        <p:nvPicPr>
          <p:cNvPr id="13" name="Picture 6" descr="https://ec.europa.eu/transport/sites/transport/files/c-its-wheel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9580" y="2797012"/>
            <a:ext cx="1830054" cy="14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nhtsa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2873" y="4468355"/>
            <a:ext cx="1674440" cy="4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178" y="3989390"/>
            <a:ext cx="1146852" cy="961502"/>
          </a:xfrm>
          <a:prstGeom prst="rect">
            <a:avLst/>
          </a:prstGeom>
        </p:spPr>
      </p:pic>
      <p:pic>
        <p:nvPicPr>
          <p:cNvPr id="16" name="Grafik 2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501" y="2023800"/>
            <a:ext cx="977968" cy="977968"/>
          </a:xfrm>
          <a:prstGeom prst="rect">
            <a:avLst/>
          </a:prstGeom>
        </p:spPr>
      </p:pic>
      <p:pic>
        <p:nvPicPr>
          <p:cNvPr id="17" name="Grafik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2449" y="5075289"/>
            <a:ext cx="1657185" cy="438408"/>
          </a:xfrm>
          <a:prstGeom prst="rect">
            <a:avLst/>
          </a:prstGeom>
        </p:spPr>
      </p:pic>
      <p:pic>
        <p:nvPicPr>
          <p:cNvPr id="18" name="Grafik 12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769" y="5613189"/>
            <a:ext cx="1552544" cy="5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8"/>
          <p:cNvSpPr txBox="1"/>
          <p:nvPr/>
        </p:nvSpPr>
        <p:spPr>
          <a:xfrm>
            <a:off x="922097" y="1490692"/>
            <a:ext cx="984558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80000"/>
              </a:lnSpc>
              <a:defRPr sz="5500">
                <a:solidFill>
                  <a:srgbClr val="FFFFFF"/>
                </a:solidFill>
              </a:defRPr>
            </a:lvl1pPr>
          </a:lstStyle>
          <a:p>
            <a:pPr hangingPunct="0">
              <a:lnSpc>
                <a:spcPct val="100000"/>
              </a:lnSpc>
            </a:pPr>
            <a:r>
              <a:rPr lang="en-US" sz="3200" b="1" kern="0" dirty="0">
                <a:sym typeface="Calibri"/>
              </a:rPr>
              <a:t>Technology Similarities &amp; Differences - China and Others</a:t>
            </a:r>
          </a:p>
        </p:txBody>
      </p:sp>
      <p:sp>
        <p:nvSpPr>
          <p:cNvPr id="5" name="Rechteck 2"/>
          <p:cNvSpPr/>
          <p:nvPr/>
        </p:nvSpPr>
        <p:spPr>
          <a:xfrm>
            <a:off x="5999389" y="2417229"/>
            <a:ext cx="602318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GB" kern="0" dirty="0">
                <a:solidFill>
                  <a:srgbClr val="0070C0"/>
                </a:solidFill>
                <a:sym typeface="Calibri"/>
              </a:rPr>
              <a:t>Global standard: </a:t>
            </a:r>
          </a:p>
          <a:p>
            <a:pPr hangingPunct="0"/>
            <a:r>
              <a:rPr lang="en-GB" kern="0" dirty="0">
                <a:solidFill>
                  <a:srgbClr val="FFFFFF"/>
                </a:solidFill>
                <a:sym typeface="Calibri"/>
              </a:rPr>
              <a:t>ECC (Elliptical Curve Cryptography) : ECDSA P256/521</a:t>
            </a:r>
          </a:p>
          <a:p>
            <a:pPr hangingPunct="0"/>
            <a:endParaRPr lang="en-GB" sz="1100" kern="0" dirty="0">
              <a:solidFill>
                <a:srgbClr val="0070C0"/>
              </a:solidFill>
              <a:sym typeface="Calibri"/>
            </a:endParaRPr>
          </a:p>
          <a:p>
            <a:pPr hangingPunct="0"/>
            <a:r>
              <a:rPr lang="en-GB" kern="0" dirty="0">
                <a:solidFill>
                  <a:srgbClr val="0070C0"/>
                </a:solidFill>
                <a:sym typeface="Calibri"/>
              </a:rPr>
              <a:t>China Ciphering algorithms: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rgbClr val="FFFFFF"/>
                </a:solidFill>
                <a:sym typeface="Calibri"/>
              </a:rPr>
              <a:t>128-bit ZUC – designed by DACAS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rgbClr val="FFFFFF"/>
                </a:solidFill>
                <a:sym typeface="Calibri"/>
              </a:rPr>
              <a:t>CCSA input to 3GPP/ETSI (128-EEA3/EIA3)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rgbClr val="FFFFFF"/>
                </a:solidFill>
                <a:sym typeface="Calibri"/>
              </a:rPr>
              <a:t>Regulated by OSCCA </a:t>
            </a:r>
          </a:p>
          <a:p>
            <a:pPr hangingPunct="0"/>
            <a:endParaRPr lang="en-GB" sz="1100" kern="0" dirty="0">
              <a:solidFill>
                <a:srgbClr val="000000"/>
              </a:solidFill>
              <a:sym typeface="Calibri"/>
            </a:endParaRPr>
          </a:p>
          <a:p>
            <a:pPr hangingPunct="0"/>
            <a:r>
              <a:rPr lang="en-GB" kern="0" dirty="0">
                <a:solidFill>
                  <a:srgbClr val="0070C0"/>
                </a:solidFill>
                <a:sym typeface="Calibri"/>
              </a:rPr>
              <a:t>China Cryptography Schemes (C-V2X):  </a:t>
            </a:r>
            <a:r>
              <a:rPr lang="en-GB" kern="0" dirty="0">
                <a:solidFill>
                  <a:srgbClr val="014C76"/>
                </a:solidFill>
                <a:latin typeface="Gill Sans MT" panose="020B0502020104020203" pitchFamily="34" charset="0"/>
                <a:sym typeface="Calibri"/>
              </a:rPr>
              <a:t>SM2, SM3, SM4 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rgbClr val="FFFFFF"/>
                </a:solidFill>
                <a:sym typeface="Calibri"/>
              </a:rPr>
              <a:t>Competitor of ECDSA, SHA, AES</a:t>
            </a:r>
          </a:p>
          <a:p>
            <a:pPr hangingPunct="0"/>
            <a:endParaRPr lang="en-GB" sz="1100" kern="0" dirty="0">
              <a:solidFill>
                <a:srgbClr val="FFFFFF"/>
              </a:solidFill>
              <a:sym typeface="Calibri"/>
            </a:endParaRPr>
          </a:p>
          <a:p>
            <a:pPr hangingPunct="0"/>
            <a:r>
              <a:rPr lang="en-US" kern="0" dirty="0">
                <a:solidFill>
                  <a:srgbClr val="FFFFFF"/>
                </a:solidFill>
                <a:sym typeface="Calibri"/>
              </a:rPr>
              <a:t>China - different ASN.1 structure for security certificate </a:t>
            </a:r>
            <a:endParaRPr lang="en-US" kern="0" dirty="0">
              <a:solidFill>
                <a:srgbClr val="FFFFFF"/>
              </a:solidFill>
              <a:sym typeface="Calibri"/>
            </a:endParaRPr>
          </a:p>
          <a:p>
            <a:pPr hangingPunct="0"/>
            <a:r>
              <a:rPr lang="en-US" kern="0" dirty="0">
                <a:solidFill>
                  <a:srgbClr val="FFFFFF"/>
                </a:solidFill>
                <a:sym typeface="Calibri"/>
              </a:rPr>
              <a:t>format </a:t>
            </a:r>
            <a:r>
              <a:rPr lang="en-US" kern="0" dirty="0">
                <a:solidFill>
                  <a:srgbClr val="FFFFFF"/>
                </a:solidFill>
                <a:sym typeface="Calibri"/>
              </a:rPr>
              <a:t>(similar to IEEE 1609.2/ETSI TS 103 097) </a:t>
            </a:r>
          </a:p>
          <a:p>
            <a:pPr hangingPunct="0"/>
            <a:endParaRPr lang="en-US" sz="1100" kern="0" dirty="0">
              <a:solidFill>
                <a:srgbClr val="FFFFFF"/>
              </a:solidFill>
              <a:sym typeface="Calibri"/>
            </a:endParaRPr>
          </a:p>
          <a:p>
            <a:pPr marL="0" lvl="1" hangingPunct="0"/>
            <a:r>
              <a:rPr lang="en-US" kern="0" dirty="0">
                <a:solidFill>
                  <a:srgbClr val="FFFFFF"/>
                </a:solidFill>
                <a:sym typeface="Calibri"/>
              </a:rPr>
              <a:t>China PKI architecture </a:t>
            </a:r>
            <a:r>
              <a:rPr lang="en-US" kern="0" dirty="0">
                <a:solidFill>
                  <a:srgbClr val="000000"/>
                </a:solidFill>
                <a:sym typeface="Calibri"/>
              </a:rPr>
              <a:t>- Similar to US SCMS / EU CCMS</a:t>
            </a:r>
          </a:p>
        </p:txBody>
      </p:sp>
      <p:sp>
        <p:nvSpPr>
          <p:cNvPr id="6" name="Rechteck 3"/>
          <p:cNvSpPr/>
          <p:nvPr/>
        </p:nvSpPr>
        <p:spPr>
          <a:xfrm>
            <a:off x="679269" y="6357329"/>
            <a:ext cx="7271657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GB" sz="950" kern="0" dirty="0">
                <a:solidFill>
                  <a:srgbClr val="FFFFFF"/>
                </a:solidFill>
                <a:latin typeface="Verdana" panose="020B0604030504040204" pitchFamily="34" charset="0"/>
                <a:sym typeface="Calibri"/>
              </a:rPr>
              <a:t>DACAS - Data Assurance and Communication Security Research Center of the Chinese Academy of Sciences</a:t>
            </a:r>
          </a:p>
          <a:p>
            <a:pPr hangingPunct="0"/>
            <a:r>
              <a:rPr lang="en-GB" sz="950" kern="0" dirty="0">
                <a:solidFill>
                  <a:srgbClr val="FFFFFF"/>
                </a:solidFill>
                <a:latin typeface="Verdana" panose="020B0604030504040204" pitchFamily="34" charset="0"/>
                <a:sym typeface="Calibri"/>
              </a:rPr>
              <a:t>CCSA - China Communications Standards Association</a:t>
            </a:r>
          </a:p>
          <a:p>
            <a:pPr hangingPunct="0"/>
            <a:r>
              <a:rPr lang="en-GB" sz="950" kern="0" dirty="0">
                <a:solidFill>
                  <a:srgbClr val="FFFFFF"/>
                </a:solidFill>
                <a:latin typeface="Verdana" panose="020B0604030504040204" pitchFamily="34" charset="0"/>
                <a:sym typeface="Calibri"/>
              </a:rPr>
              <a:t>Office of the State Commercial Cryptography Administration (OSCCA)</a:t>
            </a:r>
          </a:p>
        </p:txBody>
      </p:sp>
      <p:sp>
        <p:nvSpPr>
          <p:cNvPr id="7" name="Rechteck 9"/>
          <p:cNvSpPr/>
          <p:nvPr/>
        </p:nvSpPr>
        <p:spPr>
          <a:xfrm>
            <a:off x="922097" y="2417229"/>
            <a:ext cx="52907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GB" sz="2000" kern="0" dirty="0">
                <a:solidFill>
                  <a:srgbClr val="0070C0"/>
                </a:solidFill>
                <a:sym typeface="Calibri"/>
              </a:rPr>
              <a:t>V2N/V2I (5G-Uu) is influential than V2V (PC5)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sym typeface="Calibri"/>
              </a:rPr>
              <a:t>Traffic Management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sym typeface="Calibri"/>
              </a:rPr>
              <a:t>Driverless remote driving (China mobile, SAIC)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sym typeface="Calibri"/>
              </a:rPr>
              <a:t>Vehicle platooning </a:t>
            </a:r>
          </a:p>
        </p:txBody>
      </p:sp>
      <p:pic>
        <p:nvPicPr>
          <p:cNvPr id="8" name="Grafik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956" y="2971925"/>
            <a:ext cx="1801784" cy="1497233"/>
          </a:xfrm>
          <a:prstGeom prst="rect">
            <a:avLst/>
          </a:prstGeom>
        </p:spPr>
      </p:pic>
      <p:pic>
        <p:nvPicPr>
          <p:cNvPr id="9" name="Grafik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2982" y="2969114"/>
            <a:ext cx="1915746" cy="1504464"/>
          </a:xfrm>
          <a:prstGeom prst="rect">
            <a:avLst/>
          </a:prstGeom>
        </p:spPr>
      </p:pic>
      <p:grpSp>
        <p:nvGrpSpPr>
          <p:cNvPr id="10" name="Gruppieren 14"/>
          <p:cNvGrpSpPr/>
          <p:nvPr/>
        </p:nvGrpSpPr>
        <p:grpSpPr>
          <a:xfrm>
            <a:off x="1593669" y="4649146"/>
            <a:ext cx="2833169" cy="1119794"/>
            <a:chOff x="1197837" y="4374897"/>
            <a:chExt cx="2962275" cy="1543051"/>
          </a:xfrm>
        </p:grpSpPr>
        <p:pic>
          <p:nvPicPr>
            <p:cNvPr id="11" name="Picture 2" descr="Image result for china mobile 5g car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837" y="4374897"/>
              <a:ext cx="2962275" cy="154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Grafik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70688" y="5421086"/>
              <a:ext cx="1289424" cy="49686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AAD15BA-6374-C043-AF82-0630A92D5425}"/>
              </a:ext>
            </a:extLst>
          </p:cNvPr>
          <p:cNvSpPr txBox="1"/>
          <p:nvPr/>
        </p:nvSpPr>
        <p:spPr>
          <a:xfrm>
            <a:off x="922097" y="1993859"/>
            <a:ext cx="167609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lang="en-US" sz="2400" b="1" kern="0" dirty="0">
                <a:solidFill>
                  <a:srgbClr val="FFFFFF"/>
                </a:solidFill>
                <a:sym typeface="Calibri"/>
              </a:rPr>
              <a:t>Applications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F489AAE-E93B-6E48-8935-D2620A404BFF}"/>
              </a:ext>
            </a:extLst>
          </p:cNvPr>
          <p:cNvSpPr txBox="1"/>
          <p:nvPr/>
        </p:nvSpPr>
        <p:spPr>
          <a:xfrm>
            <a:off x="5999389" y="1993859"/>
            <a:ext cx="216341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lang="en-US" sz="2400" b="1" kern="0" dirty="0">
                <a:solidFill>
                  <a:srgbClr val="FFFFFF"/>
                </a:solidFill>
                <a:sym typeface="Calibri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44030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mage result for harman a samsung compan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863" y="1801389"/>
            <a:ext cx="1815930" cy="10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9"/>
          <p:cNvSpPr/>
          <p:nvPr/>
        </p:nvSpPr>
        <p:spPr>
          <a:xfrm>
            <a:off x="3265508" y="1171552"/>
            <a:ext cx="74879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endParaRPr lang="en-GB" sz="2800" b="1" i="1" kern="0" dirty="0">
              <a:solidFill>
                <a:srgbClr val="FFFFFF"/>
              </a:solidFill>
              <a:sym typeface="Calibri"/>
            </a:endParaRPr>
          </a:p>
          <a:p>
            <a:pPr hangingPunct="0"/>
            <a:r>
              <a:rPr lang="en-GB" sz="2800" b="1" i="1" kern="0" dirty="0">
                <a:solidFill>
                  <a:srgbClr val="FFFFFF"/>
                </a:solidFill>
                <a:sym typeface="Calibri"/>
              </a:rPr>
              <a:t>Bold move to pre-enable C-V2X on all TCU line.</a:t>
            </a:r>
          </a:p>
          <a:p>
            <a:pPr hangingPunct="0"/>
            <a:r>
              <a:rPr lang="en-GB" sz="2800" b="1" i="1" kern="0" dirty="0">
                <a:solidFill>
                  <a:srgbClr val="FFFFFF"/>
                </a:solidFill>
                <a:sym typeface="Calibri"/>
              </a:rPr>
              <a:t>Dedicated product teams for China &amp; </a:t>
            </a:r>
            <a:r>
              <a:rPr lang="en-GB" sz="2800" b="1" i="1" kern="0" dirty="0" err="1">
                <a:solidFill>
                  <a:srgbClr val="FFFFFF"/>
                </a:solidFill>
                <a:sym typeface="Calibri"/>
              </a:rPr>
              <a:t>RoW</a:t>
            </a:r>
            <a:endParaRPr lang="en-GB" sz="2800" b="1" i="1" kern="0" dirty="0">
              <a:solidFill>
                <a:srgbClr val="FFFFFF"/>
              </a:solidFill>
              <a:sym typeface="Calibri"/>
            </a:endParaRPr>
          </a:p>
          <a:p>
            <a:pPr hangingPunct="0"/>
            <a:r>
              <a:rPr lang="en-GB" sz="2800" b="1" i="1" kern="0" dirty="0">
                <a:solidFill>
                  <a:srgbClr val="FFFFFF"/>
                </a:solidFill>
                <a:sym typeface="Calibri"/>
              </a:rPr>
              <a:t>Committed launch of 5G &amp; C-V2X Ready for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AD15BA-6374-C043-AF82-0630A92D5425}"/>
              </a:ext>
            </a:extLst>
          </p:cNvPr>
          <p:cNvSpPr txBox="1"/>
          <p:nvPr/>
        </p:nvSpPr>
        <p:spPr>
          <a:xfrm>
            <a:off x="3265508" y="3091243"/>
            <a:ext cx="179632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lang="en-US" sz="2400" b="1" kern="0" dirty="0">
                <a:solidFill>
                  <a:srgbClr val="FFFFFF"/>
                </a:solidFill>
                <a:sym typeface="Calibri"/>
              </a:rPr>
              <a:t>Tests &amp; Trials</a:t>
            </a:r>
            <a:endParaRPr lang="en-US" sz="2400" b="1" kern="0" dirty="0">
              <a:solidFill>
                <a:srgbClr val="FFFFFF"/>
              </a:solidFill>
              <a:sym typeface="Calibri"/>
            </a:endParaRPr>
          </a:p>
        </p:txBody>
      </p:sp>
      <p:pic>
        <p:nvPicPr>
          <p:cNvPr id="7" name="Picture 2" descr="https://www.harman.com/sites/default/files/telematics_1.png">
            <a:extLst>
              <a:ext uri="{FF2B5EF4-FFF2-40B4-BE49-F238E27FC236}">
                <a16:creationId xmlns:a16="http://schemas.microsoft.com/office/drawing/2014/main" xmlns="" id="{F88F1F2B-0E9A-FA49-9675-E76959120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5921" y="4124156"/>
            <a:ext cx="1587814" cy="15878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17">
            <a:extLst>
              <a:ext uri="{FF2B5EF4-FFF2-40B4-BE49-F238E27FC236}">
                <a16:creationId xmlns:a16="http://schemas.microsoft.com/office/drawing/2014/main" xmlns="" id="{589B91E9-47C8-2843-8A7D-F1F69C669E9C}"/>
              </a:ext>
            </a:extLst>
          </p:cNvPr>
          <p:cNvSpPr/>
          <p:nvPr/>
        </p:nvSpPr>
        <p:spPr>
          <a:xfrm>
            <a:off x="3211861" y="3552906"/>
            <a:ext cx="7541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GB" sz="2300" kern="0" dirty="0">
                <a:solidFill>
                  <a:srgbClr val="FFFFFF"/>
                </a:solidFill>
                <a:sym typeface="Calibri"/>
              </a:rPr>
              <a:t>Demonstrated vehicle “talking” to motorcycle using C-V2X communications, CES 2019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xmlns="" id="{35276B20-899A-044A-B86E-90591632C8C8}"/>
              </a:ext>
            </a:extLst>
          </p:cNvPr>
          <p:cNvSpPr/>
          <p:nvPr/>
        </p:nvSpPr>
        <p:spPr>
          <a:xfrm>
            <a:off x="3265508" y="4432383"/>
            <a:ext cx="7402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GB" sz="2300" kern="0" dirty="0">
                <a:solidFill>
                  <a:srgbClr val="FFFFFF"/>
                </a:solidFill>
                <a:sym typeface="Calibri"/>
              </a:rPr>
              <a:t>Leading 1st </a:t>
            </a:r>
            <a:r>
              <a:rPr lang="en-GB" sz="2300" kern="0" dirty="0">
                <a:solidFill>
                  <a:srgbClr val="5B9BD5">
                    <a:lumMod val="75000"/>
                  </a:srgbClr>
                </a:solidFill>
                <a:sym typeface="Calibri"/>
              </a:rPr>
              <a:t>5GAA C-V2X multi-vendor plugfest</a:t>
            </a:r>
            <a:r>
              <a:rPr lang="en-GB" sz="2300" kern="0" dirty="0">
                <a:solidFill>
                  <a:srgbClr val="FFFFFF"/>
                </a:solidFill>
                <a:sym typeface="Calibri"/>
              </a:rPr>
              <a:t>         – Technology maturity via IOT….</a:t>
            </a:r>
          </a:p>
        </p:txBody>
      </p:sp>
      <p:sp>
        <p:nvSpPr>
          <p:cNvPr id="10" name="Rechteck 16">
            <a:extLst>
              <a:ext uri="{FF2B5EF4-FFF2-40B4-BE49-F238E27FC236}">
                <a16:creationId xmlns:a16="http://schemas.microsoft.com/office/drawing/2014/main" xmlns="" id="{503AE776-28F3-B948-A652-7D5695209A0F}"/>
              </a:ext>
            </a:extLst>
          </p:cNvPr>
          <p:cNvSpPr/>
          <p:nvPr/>
        </p:nvSpPr>
        <p:spPr>
          <a:xfrm>
            <a:off x="3265508" y="5311860"/>
            <a:ext cx="805542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GB" sz="2300" kern="0" dirty="0">
                <a:solidFill>
                  <a:srgbClr val="FFFFFF"/>
                </a:solidFill>
                <a:sym typeface="Calibri"/>
              </a:rPr>
              <a:t>Working with SAMSUNG &amp; KOTSA Build 5G–V2X Test Zone for Connected Cars and Autonomous Vehicles </a:t>
            </a:r>
            <a:r>
              <a:rPr lang="en-GB" sz="2300" kern="0" dirty="0">
                <a:solidFill>
                  <a:srgbClr val="FF0000"/>
                </a:solidFill>
                <a:sym typeface="Calibri"/>
              </a:rPr>
              <a:t>(K-city 360,000m</a:t>
            </a:r>
            <a:r>
              <a:rPr lang="en-GB" sz="2300" kern="0" baseline="30000" dirty="0">
                <a:solidFill>
                  <a:srgbClr val="FF0000"/>
                </a:solidFill>
                <a:sym typeface="Calibri"/>
              </a:rPr>
              <a:t>2</a:t>
            </a:r>
            <a:r>
              <a:rPr lang="en-GB" sz="2300" kern="0" dirty="0">
                <a:solidFill>
                  <a:srgbClr val="FF0000"/>
                </a:solidFill>
                <a:sym typeface="Calibri"/>
              </a:rPr>
              <a:t>)</a:t>
            </a:r>
            <a:r>
              <a:rPr lang="en-GB" sz="2300" kern="0" dirty="0">
                <a:solidFill>
                  <a:srgbClr val="FFFFFF"/>
                </a:solidFill>
                <a:sym typeface="Calibri"/>
              </a:rPr>
              <a:t>…. </a:t>
            </a:r>
          </a:p>
        </p:txBody>
      </p:sp>
    </p:spTree>
    <p:extLst>
      <p:ext uri="{BB962C8B-B14F-4D97-AF65-F5344CB8AC3E}">
        <p14:creationId xmlns:p14="http://schemas.microsoft.com/office/powerpoint/2010/main" val="38358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E704CA-EDE3-46DB-B033-04D9CA8F6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19649"/>
            <a:ext cx="12192000" cy="77776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426B70-5B93-4613-883F-EA463717DF03}"/>
              </a:ext>
            </a:extLst>
          </p:cNvPr>
          <p:cNvSpPr/>
          <p:nvPr/>
        </p:nvSpPr>
        <p:spPr>
          <a:xfrm>
            <a:off x="-1" y="4423058"/>
            <a:ext cx="12173965" cy="198120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lang="en-US" sz="2400" dirty="0">
              <a:solidFill>
                <a:prstClr val="white"/>
              </a:solidFill>
              <a:latin typeface="Gill Sans MT"/>
              <a:sym typeface="Calibri"/>
            </a:endParaRPr>
          </a:p>
        </p:txBody>
      </p:sp>
      <p:sp>
        <p:nvSpPr>
          <p:cNvPr id="10" name="Content Placeholder 126">
            <a:extLst>
              <a:ext uri="{FF2B5EF4-FFF2-40B4-BE49-F238E27FC236}">
                <a16:creationId xmlns:a16="http://schemas.microsoft.com/office/drawing/2014/main" xmlns="" id="{115ACEA8-6479-4CA6-8F2D-0EBA6D8C1080}"/>
              </a:ext>
            </a:extLst>
          </p:cNvPr>
          <p:cNvSpPr txBox="1">
            <a:spLocks/>
          </p:cNvSpPr>
          <p:nvPr/>
        </p:nvSpPr>
        <p:spPr>
          <a:xfrm>
            <a:off x="4104805" y="4615848"/>
            <a:ext cx="7801447" cy="7020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73AE"/>
              </a:buClr>
              <a:buFontTx/>
              <a:buNone/>
              <a:defRPr lang="en-US" sz="2800" b="1" kern="1200" cap="all" spc="0" baseline="0" dirty="0">
                <a:solidFill>
                  <a:srgbClr val="002060"/>
                </a:solidFill>
                <a:latin typeface="+mj-lt"/>
                <a:ea typeface="Corbel" charset="0"/>
                <a:cs typeface="Corbe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09570">
              <a:lnSpc>
                <a:spcPct val="100000"/>
              </a:lnSpc>
              <a:spcBef>
                <a:spcPts val="1600"/>
              </a:spcBef>
              <a:defRPr/>
            </a:pPr>
            <a:r>
              <a:rPr sz="4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093B6CF-A3A6-49A9-83C3-17BB2A4885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172284"/>
            <a:ext cx="3614335" cy="249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ntent slide">
  <a:themeElements>
    <a:clrScheme name="Content slide">
      <a:dk1>
        <a:srgbClr val="373C00"/>
      </a:dk1>
      <a:lt1>
        <a:srgbClr val="FFFFFF"/>
      </a:lt1>
      <a:dk2>
        <a:srgbClr val="A7A7A7"/>
      </a:dk2>
      <a:lt2>
        <a:srgbClr val="535353"/>
      </a:lt2>
      <a:accent1>
        <a:srgbClr val="F58220"/>
      </a:accent1>
      <a:accent2>
        <a:srgbClr val="DC2028"/>
      </a:accent2>
      <a:accent3>
        <a:srgbClr val="0091C7"/>
      </a:accent3>
      <a:accent4>
        <a:srgbClr val="70266E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Content slid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ontent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73C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73C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Widescreen</PresentationFormat>
  <Paragraphs>58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Gill Sans MT</vt:lpstr>
      <vt:lpstr>Helvetica</vt:lpstr>
      <vt:lpstr>Univia Pro</vt:lpstr>
      <vt:lpstr>Verdana</vt:lpstr>
      <vt:lpstr>Content slide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Margaux Demeyer (Logos Belgium)</dc:creator>
  <cp:lastModifiedBy>Margaux Demeyer (Logos Belgium)</cp:lastModifiedBy>
  <cp:revision>1</cp:revision>
  <dcterms:created xsi:type="dcterms:W3CDTF">2019-02-25T13:18:42Z</dcterms:created>
  <dcterms:modified xsi:type="dcterms:W3CDTF">2019-02-25T13:19:20Z</dcterms:modified>
</cp:coreProperties>
</file>